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 id="277" r:id="rId19"/>
    <p:sldId id="293" r:id="rId20"/>
    <p:sldId id="274" r:id="rId21"/>
    <p:sldId id="273" r:id="rId22"/>
    <p:sldId id="275" r:id="rId23"/>
    <p:sldId id="276" r:id="rId24"/>
    <p:sldId id="294" r:id="rId25"/>
    <p:sldId id="295" r:id="rId26"/>
    <p:sldId id="296" r:id="rId27"/>
    <p:sldId id="297" r:id="rId28"/>
    <p:sldId id="298" r:id="rId29"/>
    <p:sldId id="299"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3" r:id="rId58"/>
    <p:sldId id="314" r:id="rId59"/>
    <p:sldId id="315" r:id="rId60"/>
    <p:sldId id="316" r:id="rId61"/>
    <p:sldId id="317" r:id="rId62"/>
    <p:sldId id="318" r:id="rId63"/>
    <p:sldId id="319" r:id="rId64"/>
    <p:sldId id="320" r:id="rId65"/>
    <p:sldId id="326" r:id="rId66"/>
    <p:sldId id="321" r:id="rId67"/>
    <p:sldId id="327" r:id="rId68"/>
    <p:sldId id="322" r:id="rId69"/>
    <p:sldId id="328" r:id="rId70"/>
    <p:sldId id="323" r:id="rId71"/>
    <p:sldId id="324" r:id="rId72"/>
    <p:sldId id="329" r:id="rId73"/>
    <p:sldId id="330"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36F3A83-D76D-4323-BB45-1F03C182556F}">
          <p14:sldIdLst>
            <p14:sldId id="256"/>
            <p14:sldId id="257"/>
            <p14:sldId id="258"/>
            <p14:sldId id="259"/>
            <p14:sldId id="260"/>
            <p14:sldId id="261"/>
            <p14:sldId id="262"/>
            <p14:sldId id="263"/>
            <p14:sldId id="264"/>
            <p14:sldId id="265"/>
            <p14:sldId id="266"/>
            <p14:sldId id="267"/>
            <p14:sldId id="268"/>
            <p14:sldId id="269"/>
            <p14:sldId id="272"/>
            <p14:sldId id="270"/>
            <p14:sldId id="271"/>
            <p14:sldId id="277"/>
            <p14:sldId id="293"/>
            <p14:sldId id="274"/>
            <p14:sldId id="273"/>
            <p14:sldId id="275"/>
            <p14:sldId id="276"/>
            <p14:sldId id="294"/>
            <p14:sldId id="295"/>
            <p14:sldId id="296"/>
            <p14:sldId id="297"/>
            <p14:sldId id="298"/>
            <p14:sldId id="299"/>
            <p14:sldId id="278"/>
            <p14:sldId id="279"/>
            <p14:sldId id="280"/>
            <p14:sldId id="281"/>
            <p14:sldId id="282"/>
            <p14:sldId id="283"/>
            <p14:sldId id="284"/>
            <p14:sldId id="285"/>
            <p14:sldId id="286"/>
            <p14:sldId id="287"/>
            <p14:sldId id="288"/>
            <p14:sldId id="289"/>
            <p14:sldId id="290"/>
            <p14:sldId id="291"/>
            <p14:sldId id="292"/>
            <p14:sldId id="300"/>
            <p14:sldId id="301"/>
            <p14:sldId id="302"/>
            <p14:sldId id="303"/>
            <p14:sldId id="304"/>
            <p14:sldId id="305"/>
            <p14:sldId id="306"/>
            <p14:sldId id="307"/>
            <p14:sldId id="308"/>
            <p14:sldId id="309"/>
            <p14:sldId id="310"/>
            <p14:sldId id="311"/>
            <p14:sldId id="313"/>
            <p14:sldId id="314"/>
            <p14:sldId id="315"/>
            <p14:sldId id="316"/>
            <p14:sldId id="317"/>
            <p14:sldId id="318"/>
            <p14:sldId id="319"/>
            <p14:sldId id="320"/>
            <p14:sldId id="326"/>
            <p14:sldId id="321"/>
            <p14:sldId id="327"/>
            <p14:sldId id="322"/>
            <p14:sldId id="328"/>
            <p14:sldId id="323"/>
            <p14:sldId id="324"/>
            <p14:sldId id="329"/>
            <p14:sldId id="33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1" d="100"/>
          <a:sy n="51" d="100"/>
        </p:scale>
        <p:origin x="-101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27.wmf"/><Relationship Id="rId1" Type="http://schemas.openxmlformats.org/officeDocument/2006/relationships/image" Target="../media/image60.wmf"/><Relationship Id="rId5" Type="http://schemas.openxmlformats.org/officeDocument/2006/relationships/image" Target="../media/image63.wmf"/><Relationship Id="rId4"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36.wmf"/><Relationship Id="rId1" Type="http://schemas.openxmlformats.org/officeDocument/2006/relationships/image" Target="../media/image35.wmf"/><Relationship Id="rId5" Type="http://schemas.openxmlformats.org/officeDocument/2006/relationships/image" Target="../media/image38.wmf"/><Relationship Id="rId4" Type="http://schemas.openxmlformats.org/officeDocument/2006/relationships/image" Target="../media/image37.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8-28T01:14:01.70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3299 3820,'0'0,"0"0,-49 0,49 0,0 0,0 0,25 0,-1 0,1 0,-25 0,0 0,25 0,-25 25,25-25,-25 0,25 0,-1 0,1 0,-25 0,25 0,-25 0,25 0,-25 0,25 0,-1 0,-24 0,25 0,25 0,-50 0</inkml:trace>
  <inkml:trace contextRef="#ctx0" brushRef="#br1" timeOffset="8946.5118">3250 3870,'0'0,"0"0,0 0,0 0,25 24,-25-24,24 0,-24 0,25 0,-25 0,25 0,-25 0,25 0,-25 25,25-25,-1 0,1 0,-25 0,50 0,-50 0,25 0,-25 0,24 0,1 0,-25 0,25 0,0 0,0 0,-25 0,24 0,-24 0,25 0,0 0,0 0,-25 0,25 0,-1 0,-24 0,25 0,-25 0,25 0,0 0,0 0,49 0,-49 0,-25 0,50 0,-50 0,0 0</inkml:trace>
  <inkml:trace contextRef="#ctx0" brushRef="#br1" timeOffset="10324.5905">3647 3870,'0'0,"0"0,0 0,0 24,0-24,0 25,0 0,0 0,0-25,0 49,0-49,0 50,0-50,0 50,0-26,24 51,-24-50,0 24,25 26,-25-26,0 26,25-1,0-24,-25 24,25 0,-25-24,0-25,0 0,0 0,0-1,-25-24,0 0,25 0,-25 25,0-25,1 0,24 25,-50-25,50 0,-25 25,25-25,0 25,-25-25,25 0,-24 0,-1 0,-25 0,25 24,-49-24,24 25,26-25,-1 0,25 0,-25 0,25 0,0 0,-25-25,25 25,0 0,0 0,0 0,0 0,0-24</inkml:trace>
  <inkml:trace contextRef="#ctx0" brushRef="#br1" timeOffset="11538.6598">4242 3969,'0'0,"0"0,0 25,-25-25,25 0,0 24,0 1,-49-25,49 25,-25-25,0 0,25 25,0 0,-25-25,25 24,0 1,-25 0,25-25,-24 50,24-26,-25-24,25 25,0 0,0-25,0 25,0 0,0 24,0 1,0 74,0-75,25 1,-1 24,1-24,0 0,-25-25,0-1,0-24,25 0,0 25,-25-25,24 25,-24-25,25 0,0 25,0-25,-25 0,25 0</inkml:trace>
  <inkml:trace contextRef="#ctx0" brushRef="#br1" timeOffset="14157.8096">4192 4266,'0'50,"25"-50,-25 50,0-50,25 24,-25-24,0 25,0-25,0 0,0 25,50 25,-50-26,0-24,24 25,-24 0,0 0,25-25,-25 0,25 25,-25-1,50 26,-50-25,24-25,1 49,0-49,0 25,-25 0,25-25,-25 0,24 0,1 0,-25 0,25 0,-25 0,0-25,25 25,0-25,-25 1,0-1,0 0,0 25,0-25,0 0,0 1,0-1,0 25,0-25,0 25,0-25,-25 0,25 1,0 24,0-50,0 50,-25-50,25 26,0 24,0 0,0-50,0 50,0-25,0 25,-25-25,25 1,0 24,0-25,-25 25,25 0,0 0,-24 0,24-25,0 25,-25 0,0 0,25 0,-25 0,25 0,-25 0,25 0,-24 0,-1 0,0 0,0 0,25 0,0 0,0 25,-25-25,25 0,0 0,0 0,0 25,0-1,0 1,0-25,0 25,0-25,0 25,25-25,0 0,0 25,0-25,24 0,-49 24,25-24,-25 0,50 50,-26-50,-24 25,50-25,-50 0,25 0,-25 0</inkml:trace>
  <inkml:trace contextRef="#ctx0" brushRef="#br1" timeOffset="16011.9157">4763 3870,'0'0,"0"0,0 0,0 24,0 1,0-25,0 25,25-25,-25 25,0 0,0-1,24 1,-24 25,0-50,25 25,-25-25,0 24,0 1,0-25,25 50,0-25,-25-25,0 24,0 1,0 25,25-1,-25-49,0 25,0 0,0-25,0 25,0-25,0 49,0-49,0 25,0-25,0 25,0 0,0-25,0 25,0-25,-25 49,25-49,0 25,0-25,-25 0,25 50,-25-1,25-24,0 25,-25-25,25-1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8-28T01:17:18.400"/>
    </inkml:context>
    <inkml:brush xml:id="br0">
      <inkml:brushProperty name="width" value="0.05292" units="cm"/>
      <inkml:brushProperty name="height" value="0.05292" units="cm"/>
    </inkml:brush>
  </inkml:definitions>
  <inkml:trace contextRef="#ctx0" brushRef="#br0">12155 3547,'0'0,"0"0,24 0,1 0,-25 0,25 0,-25 0,25 0,-25 0,25 0,-1-25,-24 25,25 0,-25 0,25 0,0 0,-25 0,25 0,-25 0,24 0,-24 0,25 0,0 0,-25 0,25 0,-25 0,25 0,-25 0,25 0,-1 0,-24 0,25 0,-25 0,25 0,0 0,-25 0,25 0,-25 0,24 0,-24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8-28T01:19:29.608"/>
    </inkml:context>
    <inkml:brush xml:id="br0">
      <inkml:brushProperty name="width" value="0.05292" units="cm"/>
      <inkml:brushProperty name="height" value="0.05292" units="cm"/>
    </inkml:brush>
  </inkml:definitions>
  <inkml:trace contextRef="#ctx0" brushRef="#br0">12800 3349,'24'-25,"1"25,0 0,-25 0,50-25,-26 25,-24-25,0 25,25 0,0 0,-25 0,25 0,-25 0,25 0,-25 0,49 0,-49 0,0 0,-25 0,1 0,24 25,-25-25,0 0,0 0,0 0,1 25,-1 0,25-25,-25 0,0 0,25 0,-25 0,25 24,0-24,-24 0,-1 0,25 0,-25 0,25 0,0 0,25 0,0 0,-25 0,24 0,26 0,-50 0,50 0,24 0,-24 0,24 0,-24 0,-1 25,-24-25</inkml:trace>
  <inkml:trace contextRef="#ctx0" brushRef="#br0" timeOffset="4162.2379">13072 3373,'0'0,"0"0,25 0,-25-24,0-1,0 25,0-25,0 25,0 0,0 0,-25 0,25 0,0 25,-24-25,24 25,0-25,-25 0,0 0,25 0,-25 0,25 24,-25-24,25 0,-24 0,24 0,-25 0,0 25,0-25,25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7164F8-FFD5-4901-A63E-C4A9E20FB339}" type="datetimeFigureOut">
              <a:rPr lang="zh-CN" altLang="en-US" smtClean="0"/>
              <a:t>2015/9/11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82441D-D860-4851-87FD-D9DC8EB5735C}" type="slidenum">
              <a:rPr lang="zh-CN" altLang="en-US" smtClean="0"/>
              <a:t>‹#›</a:t>
            </a:fld>
            <a:endParaRPr lang="zh-CN" altLang="en-US"/>
          </a:p>
        </p:txBody>
      </p:sp>
    </p:spTree>
    <p:extLst>
      <p:ext uri="{BB962C8B-B14F-4D97-AF65-F5344CB8AC3E}">
        <p14:creationId xmlns:p14="http://schemas.microsoft.com/office/powerpoint/2010/main" val="2010863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82441D-D860-4851-87FD-D9DC8EB5735C}" type="slidenum">
              <a:rPr lang="zh-CN" altLang="en-US" smtClean="0"/>
              <a:t>43</a:t>
            </a:fld>
            <a:endParaRPr lang="zh-CN" altLang="en-US"/>
          </a:p>
        </p:txBody>
      </p:sp>
    </p:spTree>
    <p:extLst>
      <p:ext uri="{BB962C8B-B14F-4D97-AF65-F5344CB8AC3E}">
        <p14:creationId xmlns:p14="http://schemas.microsoft.com/office/powerpoint/2010/main" val="3018673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3057419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241851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223531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111796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306727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4079256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3376256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4079871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1460445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3984498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6B6B44F-53D7-49FF-8BEB-C7C5C03A9ECE}" type="datetimeFigureOut">
              <a:rPr lang="zh-CN" altLang="en-US" smtClean="0"/>
              <a:t>2015/9/11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2486362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B6B44F-53D7-49FF-8BEB-C7C5C03A9ECE}" type="datetimeFigureOut">
              <a:rPr lang="zh-CN" altLang="en-US" smtClean="0"/>
              <a:t>2015/9/11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CA7F1-CC0B-4C71-BFCE-03F3C9BDD07C}" type="slidenum">
              <a:rPr lang="zh-CN" altLang="en-US" smtClean="0"/>
              <a:t>‹#›</a:t>
            </a:fld>
            <a:endParaRPr lang="zh-CN" altLang="en-US"/>
          </a:p>
        </p:txBody>
      </p:sp>
    </p:spTree>
    <p:extLst>
      <p:ext uri="{BB962C8B-B14F-4D97-AF65-F5344CB8AC3E}">
        <p14:creationId xmlns:p14="http://schemas.microsoft.com/office/powerpoint/2010/main" val="158612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png"/><Relationship Id="rId4" Type="http://schemas.openxmlformats.org/officeDocument/2006/relationships/image" Target="../media/image11.wmf"/></Relationships>
</file>

<file path=ppt/slides/_rels/slide12.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7.wmf"/><Relationship Id="rId2" Type="http://schemas.openxmlformats.org/officeDocument/2006/relationships/slideLayout" Target="../slideLayouts/slideLayout2.xml"/><Relationship Id="rId16" Type="http://schemas.openxmlformats.org/officeDocument/2006/relationships/image" Target="../media/image19.wmf"/><Relationship Id="rId1" Type="http://schemas.openxmlformats.org/officeDocument/2006/relationships/vmlDrawing" Target="../drawings/vmlDrawing3.vml"/><Relationship Id="rId6" Type="http://schemas.openxmlformats.org/officeDocument/2006/relationships/image" Target="../media/image14.w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6.bin"/><Relationship Id="rId14" Type="http://schemas.openxmlformats.org/officeDocument/2006/relationships/image" Target="../media/image18.wmf"/></Relationships>
</file>

<file path=ppt/slides/_rels/slide13.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1.wmf"/><Relationship Id="rId11" Type="http://schemas.openxmlformats.org/officeDocument/2006/relationships/oleObject" Target="../embeddings/oleObject14.bin"/><Relationship Id="rId5" Type="http://schemas.openxmlformats.org/officeDocument/2006/relationships/oleObject" Target="../embeddings/oleObject11.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mlDrawing" Target="../drawings/vmlDrawing5.vml"/><Relationship Id="rId1" Type="http://schemas.openxmlformats.org/officeDocument/2006/relationships/themeOverride" Target="../theme/themeOverride1.x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9.wmf"/><Relationship Id="rId4" Type="http://schemas.openxmlformats.org/officeDocument/2006/relationships/oleObject" Target="../embeddings/oleObject17.bin"/></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9.wmf"/><Relationship Id="rId4" Type="http://schemas.openxmlformats.org/officeDocument/2006/relationships/oleObject" Target="../embeddings/oleObject18.bin"/></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6.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37.wmf"/><Relationship Id="rId4" Type="http://schemas.openxmlformats.org/officeDocument/2006/relationships/image" Target="../media/image35.wmf"/><Relationship Id="rId9"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0.wmf"/><Relationship Id="rId5" Type="http://schemas.openxmlformats.org/officeDocument/2006/relationships/oleObject" Target="../embeddings/oleObject25.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7.wmf"/><Relationship Id="rId4" Type="http://schemas.openxmlformats.org/officeDocument/2006/relationships/oleObject" Target="../embeddings/oleObject28.bin"/></Relationships>
</file>

<file path=ppt/slides/_rels/slide41.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7.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62.wmf"/><Relationship Id="rId4" Type="http://schemas.openxmlformats.org/officeDocument/2006/relationships/image" Target="../media/image60.wmf"/><Relationship Id="rId9" Type="http://schemas.openxmlformats.org/officeDocument/2006/relationships/oleObject" Target="../embeddings/oleObject32.bin"/></Relationships>
</file>

<file path=ppt/slides/_rels/slide42.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5.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37.bin"/><Relationship Id="rId14" Type="http://schemas.openxmlformats.org/officeDocument/2006/relationships/image" Target="../media/image69.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1.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1.bin"/><Relationship Id="rId5" Type="http://schemas.openxmlformats.org/officeDocument/2006/relationships/image" Target="../media/image70.wmf"/><Relationship Id="rId4" Type="http://schemas.openxmlformats.org/officeDocument/2006/relationships/oleObject" Target="../embeddings/oleObject40.bin"/><Relationship Id="rId9" Type="http://schemas.openxmlformats.org/officeDocument/2006/relationships/image" Target="../media/image72.wmf"/></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81.wmf"/><Relationship Id="rId3" Type="http://schemas.openxmlformats.org/officeDocument/2006/relationships/oleObject" Target="../embeddings/oleObject43.bin"/><Relationship Id="rId7" Type="http://schemas.openxmlformats.org/officeDocument/2006/relationships/image" Target="../media/image83.png"/><Relationship Id="rId12"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8.wmf"/><Relationship Id="rId11" Type="http://schemas.openxmlformats.org/officeDocument/2006/relationships/image" Target="../media/image80.wmf"/><Relationship Id="rId5" Type="http://schemas.openxmlformats.org/officeDocument/2006/relationships/oleObject" Target="../embeddings/oleObject44.bin"/><Relationship Id="rId15" Type="http://schemas.openxmlformats.org/officeDocument/2006/relationships/image" Target="../media/image82.wmf"/><Relationship Id="rId10" Type="http://schemas.openxmlformats.org/officeDocument/2006/relationships/oleObject" Target="../embeddings/oleObject46.bin"/><Relationship Id="rId4" Type="http://schemas.openxmlformats.org/officeDocument/2006/relationships/image" Target="../media/image77.wmf"/><Relationship Id="rId9" Type="http://schemas.openxmlformats.org/officeDocument/2006/relationships/image" Target="../media/image79.wmf"/><Relationship Id="rId14" Type="http://schemas.openxmlformats.org/officeDocument/2006/relationships/oleObject" Target="../embeddings/oleObject48.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oleObject" Target="../embeddings/oleObject49.bin"/><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50.bin"/><Relationship Id="rId5" Type="http://schemas.openxmlformats.org/officeDocument/2006/relationships/image" Target="../media/image87.png"/><Relationship Id="rId4" Type="http://schemas.openxmlformats.org/officeDocument/2006/relationships/image" Target="../media/image84.wmf"/><Relationship Id="rId9" Type="http://schemas.openxmlformats.org/officeDocument/2006/relationships/image" Target="../media/image86.wmf"/></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91.wmf"/><Relationship Id="rId5" Type="http://schemas.openxmlformats.org/officeDocument/2006/relationships/oleObject" Target="../embeddings/oleObject53.bin"/><Relationship Id="rId4" Type="http://schemas.openxmlformats.org/officeDocument/2006/relationships/image" Target="../media/image90.wmf"/></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55.bin"/><Relationship Id="rId5" Type="http://schemas.openxmlformats.org/officeDocument/2006/relationships/image" Target="../media/image96.emf"/><Relationship Id="rId4" Type="http://schemas.openxmlformats.org/officeDocument/2006/relationships/customXml" Target="../ink/ink1.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98.png"/><Relationship Id="rId7" Type="http://schemas.openxmlformats.org/officeDocument/2006/relationships/image" Target="../media/image100.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customXml" Target="../ink/ink2.xml"/><Relationship Id="rId11" Type="http://schemas.openxmlformats.org/officeDocument/2006/relationships/image" Target="../media/image94.wmf"/><Relationship Id="rId5" Type="http://schemas.openxmlformats.org/officeDocument/2006/relationships/image" Target="../media/image97.wmf"/><Relationship Id="rId10" Type="http://schemas.openxmlformats.org/officeDocument/2006/relationships/oleObject" Target="../embeddings/oleObject57.bin"/><Relationship Id="rId4" Type="http://schemas.openxmlformats.org/officeDocument/2006/relationships/oleObject" Target="../embeddings/oleObject56.bin"/><Relationship Id="rId9" Type="http://schemas.openxmlformats.org/officeDocument/2006/relationships/image" Target="../media/image101.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00.wmf"/><Relationship Id="rId5" Type="http://schemas.openxmlformats.org/officeDocument/2006/relationships/oleObject" Target="../embeddings/oleObject59.bin"/><Relationship Id="rId4" Type="http://schemas.openxmlformats.org/officeDocument/2006/relationships/image" Target="../media/image99.wmf"/></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01.wmf"/><Relationship Id="rId4" Type="http://schemas.openxmlformats.org/officeDocument/2006/relationships/oleObject" Target="../embeddings/oleObject60.bin"/></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06.png"/><Relationship Id="rId4" Type="http://schemas.openxmlformats.org/officeDocument/2006/relationships/image" Target="../media/image105.wm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09.wmf"/><Relationship Id="rId4" Type="http://schemas.openxmlformats.org/officeDocument/2006/relationships/oleObject" Target="../embeddings/oleObject62.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11.wmf"/></Relationships>
</file>

<file path=ppt/slides/_rels/slide64.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69.bin"/><Relationship Id="rId3" Type="http://schemas.openxmlformats.org/officeDocument/2006/relationships/oleObject" Target="../embeddings/oleObject64.bin"/><Relationship Id="rId7" Type="http://schemas.openxmlformats.org/officeDocument/2006/relationships/oleObject" Target="../embeddings/oleObject66.bin"/><Relationship Id="rId12" Type="http://schemas.openxmlformats.org/officeDocument/2006/relationships/image" Target="../media/image116.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13.wmf"/><Relationship Id="rId11" Type="http://schemas.openxmlformats.org/officeDocument/2006/relationships/oleObject" Target="../embeddings/oleObject68.bin"/><Relationship Id="rId5" Type="http://schemas.openxmlformats.org/officeDocument/2006/relationships/oleObject" Target="../embeddings/oleObject65.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67.bin"/><Relationship Id="rId14" Type="http://schemas.openxmlformats.org/officeDocument/2006/relationships/image" Target="../media/image117.wmf"/></Relationships>
</file>

<file path=ppt/slides/_rels/slide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20.wmf"/><Relationship Id="rId5" Type="http://schemas.openxmlformats.org/officeDocument/2006/relationships/oleObject" Target="../embeddings/oleObject71.bin"/><Relationship Id="rId4" Type="http://schemas.openxmlformats.org/officeDocument/2006/relationships/image" Target="../media/image119.wmf"/></Relationships>
</file>

<file path=ppt/slides/_rels/slide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26.png"/><Relationship Id="rId4" Type="http://schemas.openxmlformats.org/officeDocument/2006/relationships/image" Target="../media/image125.wmf"/></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7" y="260648"/>
            <a:ext cx="7772400" cy="1470025"/>
          </a:xfrm>
        </p:spPr>
        <p:txBody>
          <a:bodyPr>
            <a:normAutofit/>
          </a:bodyPr>
          <a:lstStyle/>
          <a:p>
            <a:r>
              <a:rPr lang="en-US" altLang="zh-CN" sz="5400" b="1" dirty="0" smtClean="0"/>
              <a:t>What’s machine learning</a:t>
            </a:r>
            <a:endParaRPr lang="zh-CN" altLang="en-US" sz="5400" b="1"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3185" t="44531" r="37321" b="1829"/>
          <a:stretch/>
        </p:blipFill>
        <p:spPr>
          <a:xfrm>
            <a:off x="3059832" y="3789040"/>
            <a:ext cx="2602773" cy="2751649"/>
          </a:xfrm>
          <a:prstGeom prst="rect">
            <a:avLst/>
          </a:prstGeom>
        </p:spPr>
      </p:pic>
      <p:sp>
        <p:nvSpPr>
          <p:cNvPr id="5" name="TextBox 4"/>
          <p:cNvSpPr txBox="1"/>
          <p:nvPr/>
        </p:nvSpPr>
        <p:spPr>
          <a:xfrm>
            <a:off x="755577" y="1556792"/>
            <a:ext cx="7919864" cy="2062103"/>
          </a:xfrm>
          <a:prstGeom prst="rect">
            <a:avLst/>
          </a:prstGeom>
          <a:noFill/>
        </p:spPr>
        <p:txBody>
          <a:bodyPr wrap="square" rtlCol="0">
            <a:spAutoFit/>
          </a:bodyPr>
          <a:lstStyle/>
          <a:p>
            <a:r>
              <a:rPr lang="en-US" altLang="zh-CN" sz="3200" dirty="0">
                <a:latin typeface="+mj-lt"/>
                <a:ea typeface="+mj-ea"/>
                <a:cs typeface="+mj-cs"/>
              </a:rPr>
              <a:t>Machine Learning </a:t>
            </a:r>
            <a:r>
              <a:rPr lang="en-US" altLang="zh-CN" sz="3200" dirty="0" smtClean="0">
                <a:latin typeface="+mj-lt"/>
                <a:ea typeface="+mj-ea"/>
                <a:cs typeface="+mj-cs"/>
              </a:rPr>
              <a:t>definition</a:t>
            </a:r>
            <a:endParaRPr lang="en-US" altLang="zh-CN" sz="3200" dirty="0">
              <a:latin typeface="+mj-lt"/>
              <a:ea typeface="+mj-ea"/>
              <a:cs typeface="+mj-cs"/>
            </a:endParaRPr>
          </a:p>
          <a:p>
            <a:r>
              <a:rPr lang="en-US" altLang="zh-CN" sz="3200" dirty="0">
                <a:latin typeface="+mj-lt"/>
                <a:ea typeface="+mj-ea"/>
                <a:cs typeface="+mj-cs"/>
              </a:rPr>
              <a:t>Arthur </a:t>
            </a:r>
            <a:r>
              <a:rPr lang="en-US" altLang="zh-CN" sz="3200" dirty="0" smtClean="0">
                <a:latin typeface="+mj-lt"/>
                <a:ea typeface="+mj-ea"/>
                <a:cs typeface="+mj-cs"/>
              </a:rPr>
              <a:t>Samuel(1959). Machine </a:t>
            </a:r>
            <a:r>
              <a:rPr lang="en-US" altLang="zh-CN" sz="3200" dirty="0">
                <a:latin typeface="+mj-lt"/>
                <a:ea typeface="+mj-ea"/>
                <a:cs typeface="+mj-cs"/>
              </a:rPr>
              <a:t>Learning: Field of study that gives computers the ability to learn without being </a:t>
            </a:r>
            <a:r>
              <a:rPr lang="en-US" altLang="zh-CN" sz="3200" dirty="0" smtClean="0">
                <a:latin typeface="+mj-lt"/>
                <a:ea typeface="+mj-ea"/>
                <a:cs typeface="+mj-cs"/>
              </a:rPr>
              <a:t>explicitly </a:t>
            </a:r>
            <a:r>
              <a:rPr lang="en-US" altLang="zh-CN" sz="3200" dirty="0">
                <a:latin typeface="+mj-lt"/>
                <a:ea typeface="+mj-ea"/>
                <a:cs typeface="+mj-cs"/>
              </a:rPr>
              <a:t>programmed.</a:t>
            </a:r>
            <a:endParaRPr lang="zh-CN" altLang="en-US" sz="3200" dirty="0">
              <a:latin typeface="+mj-lt"/>
              <a:ea typeface="+mj-ea"/>
              <a:cs typeface="+mj-cs"/>
            </a:endParaRPr>
          </a:p>
        </p:txBody>
      </p:sp>
    </p:spTree>
    <p:extLst>
      <p:ext uri="{BB962C8B-B14F-4D97-AF65-F5344CB8AC3E}">
        <p14:creationId xmlns:p14="http://schemas.microsoft.com/office/powerpoint/2010/main" val="166472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b="9082"/>
          <a:stretch/>
        </p:blipFill>
        <p:spPr>
          <a:xfrm>
            <a:off x="0" y="1"/>
            <a:ext cx="8316416" cy="4869159"/>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0" y="5013176"/>
            <a:ext cx="8364537"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对象 1"/>
          <p:cNvGraphicFramePr>
            <a:graphicFrameLocks noChangeAspect="1"/>
          </p:cNvGraphicFramePr>
          <p:nvPr>
            <p:extLst>
              <p:ext uri="{D42A27DB-BD31-4B8C-83A1-F6EECF244321}">
                <p14:modId xmlns:p14="http://schemas.microsoft.com/office/powerpoint/2010/main" val="2249662826"/>
              </p:ext>
            </p:extLst>
          </p:nvPr>
        </p:nvGraphicFramePr>
        <p:xfrm>
          <a:off x="1043608" y="5741508"/>
          <a:ext cx="2881312" cy="576263"/>
        </p:xfrm>
        <a:graphic>
          <a:graphicData uri="http://schemas.openxmlformats.org/presentationml/2006/ole">
            <mc:AlternateContent xmlns:mc="http://schemas.openxmlformats.org/markup-compatibility/2006">
              <mc:Choice xmlns:v="urn:schemas-microsoft-com:vml" Requires="v">
                <p:oleObj spid="_x0000_s1087" name="Equation" r:id="rId5" imgW="914400" imgH="228600" progId="Equation.DSMT4">
                  <p:embed/>
                </p:oleObj>
              </mc:Choice>
              <mc:Fallback>
                <p:oleObj name="Equation" r:id="rId5" imgW="914400" imgH="22860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5741508"/>
                        <a:ext cx="288131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85334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853135"/>
          </a:xfrm>
        </p:spPr>
        <p:txBody>
          <a:bodyPr/>
          <a:lstStyle/>
          <a:p>
            <a:r>
              <a:rPr lang="en-US" altLang="zh-CN" dirty="0" smtClean="0"/>
              <a:t> When we knows more features, such as the number of the bedrooms</a:t>
            </a:r>
          </a:p>
          <a:p>
            <a:pPr marL="0" indent="0">
              <a:buNone/>
            </a:pPr>
            <a:endParaRPr lang="en-US" altLang="zh-CN" dirty="0" smtClean="0"/>
          </a:p>
          <a:p>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3368013131"/>
              </p:ext>
            </p:extLst>
          </p:nvPr>
        </p:nvGraphicFramePr>
        <p:xfrm>
          <a:off x="1115616" y="2564904"/>
          <a:ext cx="3456384" cy="1008112"/>
        </p:xfrm>
        <a:graphic>
          <a:graphicData uri="http://schemas.openxmlformats.org/presentationml/2006/ole">
            <mc:AlternateContent xmlns:mc="http://schemas.openxmlformats.org/markup-compatibility/2006">
              <mc:Choice xmlns:v="urn:schemas-microsoft-com:vml" Requires="v">
                <p:oleObj spid="_x0000_s2110" name="Equation" r:id="rId3" imgW="1028520" imgH="469800" progId="Equation.DSMT4">
                  <p:embed/>
                </p:oleObj>
              </mc:Choice>
              <mc:Fallback>
                <p:oleObj name="Equation" r:id="rId3" imgW="1028520" imgH="469800" progId="Equation.DSMT4">
                  <p:embed/>
                  <p:pic>
                    <p:nvPicPr>
                      <p:cNvPr id="0" name=""/>
                      <p:cNvPicPr/>
                      <p:nvPr/>
                    </p:nvPicPr>
                    <p:blipFill>
                      <a:blip r:embed="rId4"/>
                      <a:stretch>
                        <a:fillRect/>
                      </a:stretch>
                    </p:blipFill>
                    <p:spPr>
                      <a:xfrm>
                        <a:off x="1115616" y="2564904"/>
                        <a:ext cx="3456384" cy="1008112"/>
                      </a:xfrm>
                      <a:prstGeom prst="rect">
                        <a:avLst/>
                      </a:prstGeom>
                    </p:spPr>
                  </p:pic>
                </p:oleObj>
              </mc:Fallback>
            </mc:AlternateContent>
          </a:graphicData>
        </a:graphic>
      </p:graphicFrame>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3573016"/>
            <a:ext cx="7566002" cy="3024336"/>
          </a:xfrm>
          <a:prstGeom prst="rect">
            <a:avLst/>
          </a:prstGeom>
        </p:spPr>
      </p:pic>
    </p:spTree>
    <p:extLst>
      <p:ext uri="{BB962C8B-B14F-4D97-AF65-F5344CB8AC3E}">
        <p14:creationId xmlns:p14="http://schemas.microsoft.com/office/powerpoint/2010/main" val="972814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Linear regression</a:t>
            </a:r>
            <a:endParaRPr lang="zh-CN" altLang="en-US" dirty="0"/>
          </a:p>
        </p:txBody>
      </p:sp>
      <p:sp>
        <p:nvSpPr>
          <p:cNvPr id="3" name="内容占位符 2"/>
          <p:cNvSpPr>
            <a:spLocks noGrp="1"/>
          </p:cNvSpPr>
          <p:nvPr>
            <p:ph idx="1"/>
          </p:nvPr>
        </p:nvSpPr>
        <p:spPr>
          <a:xfrm>
            <a:off x="467544" y="1340768"/>
            <a:ext cx="8229600" cy="4525963"/>
          </a:xfrm>
        </p:spPr>
        <p:txBody>
          <a:bodyPr/>
          <a:lstStyle/>
          <a:p>
            <a:r>
              <a:rPr lang="en-US" altLang="zh-CN" dirty="0" smtClean="0"/>
              <a:t>For conciseness, define </a:t>
            </a:r>
          </a:p>
          <a:p>
            <a:endParaRPr lang="en-US" altLang="zh-CN" dirty="0"/>
          </a:p>
          <a:p>
            <a:endParaRPr lang="en-US" altLang="zh-CN" dirty="0" smtClean="0"/>
          </a:p>
          <a:p>
            <a:r>
              <a:rPr lang="en-US" altLang="zh-CN" dirty="0" smtClean="0"/>
              <a:t>Define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753262553"/>
              </p:ext>
            </p:extLst>
          </p:nvPr>
        </p:nvGraphicFramePr>
        <p:xfrm>
          <a:off x="971600" y="2420888"/>
          <a:ext cx="4576508" cy="576064"/>
        </p:xfrm>
        <a:graphic>
          <a:graphicData uri="http://schemas.openxmlformats.org/presentationml/2006/ole">
            <mc:AlternateContent xmlns:mc="http://schemas.openxmlformats.org/markup-compatibility/2006">
              <mc:Choice xmlns:v="urn:schemas-microsoft-com:vml" Requires="v">
                <p:oleObj spid="_x0000_s3474" name="Equation" r:id="rId3" imgW="1815840" imgH="228600" progId="Equation.DSMT4">
                  <p:embed/>
                </p:oleObj>
              </mc:Choice>
              <mc:Fallback>
                <p:oleObj name="Equation" r:id="rId3" imgW="1815840" imgH="228600" progId="Equation.DSMT4">
                  <p:embed/>
                  <p:pic>
                    <p:nvPicPr>
                      <p:cNvPr id="0" name=""/>
                      <p:cNvPicPr/>
                      <p:nvPr/>
                    </p:nvPicPr>
                    <p:blipFill>
                      <a:blip r:embed="rId4"/>
                      <a:stretch>
                        <a:fillRect/>
                      </a:stretch>
                    </p:blipFill>
                    <p:spPr>
                      <a:xfrm>
                        <a:off x="971600" y="2420888"/>
                        <a:ext cx="4576508" cy="57606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30182686"/>
              </p:ext>
            </p:extLst>
          </p:nvPr>
        </p:nvGraphicFramePr>
        <p:xfrm>
          <a:off x="971600" y="1844824"/>
          <a:ext cx="1008112" cy="604867"/>
        </p:xfrm>
        <a:graphic>
          <a:graphicData uri="http://schemas.openxmlformats.org/presentationml/2006/ole">
            <mc:AlternateContent xmlns:mc="http://schemas.openxmlformats.org/markup-compatibility/2006">
              <mc:Choice xmlns:v="urn:schemas-microsoft-com:vml" Requires="v">
                <p:oleObj spid="_x0000_s3475" name="Equation" r:id="rId5" imgW="380880" imgH="228600" progId="Equation.DSMT4">
                  <p:embed/>
                </p:oleObj>
              </mc:Choice>
              <mc:Fallback>
                <p:oleObj name="Equation" r:id="rId5" imgW="380880" imgH="228600" progId="Equation.DSMT4">
                  <p:embed/>
                  <p:pic>
                    <p:nvPicPr>
                      <p:cNvPr id="0" name=""/>
                      <p:cNvPicPr/>
                      <p:nvPr/>
                    </p:nvPicPr>
                    <p:blipFill>
                      <a:blip r:embed="rId6"/>
                      <a:stretch>
                        <a:fillRect/>
                      </a:stretch>
                    </p:blipFill>
                    <p:spPr>
                      <a:xfrm>
                        <a:off x="971600" y="1844824"/>
                        <a:ext cx="1008112" cy="60486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33313339"/>
              </p:ext>
            </p:extLst>
          </p:nvPr>
        </p:nvGraphicFramePr>
        <p:xfrm>
          <a:off x="2411760" y="3212976"/>
          <a:ext cx="2016224" cy="454360"/>
        </p:xfrm>
        <a:graphic>
          <a:graphicData uri="http://schemas.openxmlformats.org/presentationml/2006/ole">
            <mc:AlternateContent xmlns:mc="http://schemas.openxmlformats.org/markup-compatibility/2006">
              <mc:Choice xmlns:v="urn:schemas-microsoft-com:vml" Requires="v">
                <p:oleObj spid="_x0000_s3476" name="Equation" r:id="rId7" imgW="901440" imgH="203040" progId="Equation.DSMT4">
                  <p:embed/>
                </p:oleObj>
              </mc:Choice>
              <mc:Fallback>
                <p:oleObj name="Equation" r:id="rId7" imgW="901440" imgH="203040" progId="Equation.DSMT4">
                  <p:embed/>
                  <p:pic>
                    <p:nvPicPr>
                      <p:cNvPr id="0" name=""/>
                      <p:cNvPicPr/>
                      <p:nvPr/>
                    </p:nvPicPr>
                    <p:blipFill>
                      <a:blip r:embed="rId8"/>
                      <a:stretch>
                        <a:fillRect/>
                      </a:stretch>
                    </p:blipFill>
                    <p:spPr>
                      <a:xfrm>
                        <a:off x="2411760" y="3212976"/>
                        <a:ext cx="2016224" cy="45436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63933845"/>
              </p:ext>
            </p:extLst>
          </p:nvPr>
        </p:nvGraphicFramePr>
        <p:xfrm>
          <a:off x="971600" y="3501008"/>
          <a:ext cx="6056313" cy="1023937"/>
        </p:xfrm>
        <a:graphic>
          <a:graphicData uri="http://schemas.openxmlformats.org/presentationml/2006/ole">
            <mc:AlternateContent xmlns:mc="http://schemas.openxmlformats.org/markup-compatibility/2006">
              <mc:Choice xmlns:v="urn:schemas-microsoft-com:vml" Requires="v">
                <p:oleObj spid="_x0000_s3477" name="Equation" r:id="rId9" imgW="2552400" imgH="431640" progId="Equation.DSMT4">
                  <p:embed/>
                </p:oleObj>
              </mc:Choice>
              <mc:Fallback>
                <p:oleObj name="Equation" r:id="rId9" imgW="2552400" imgH="431640" progId="Equation.DSMT4">
                  <p:embed/>
                  <p:pic>
                    <p:nvPicPr>
                      <p:cNvPr id="0" name=""/>
                      <p:cNvPicPr/>
                      <p:nvPr/>
                    </p:nvPicPr>
                    <p:blipFill>
                      <a:blip r:embed="rId10"/>
                      <a:stretch>
                        <a:fillRect/>
                      </a:stretch>
                    </p:blipFill>
                    <p:spPr>
                      <a:xfrm>
                        <a:off x="971600" y="3501008"/>
                        <a:ext cx="6056313" cy="102393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003037425"/>
              </p:ext>
            </p:extLst>
          </p:nvPr>
        </p:nvGraphicFramePr>
        <p:xfrm>
          <a:off x="611560" y="4509120"/>
          <a:ext cx="1296144" cy="2179879"/>
        </p:xfrm>
        <a:graphic>
          <a:graphicData uri="http://schemas.openxmlformats.org/presentationml/2006/ole">
            <mc:AlternateContent xmlns:mc="http://schemas.openxmlformats.org/markup-compatibility/2006">
              <mc:Choice xmlns:v="urn:schemas-microsoft-com:vml" Requires="v">
                <p:oleObj spid="_x0000_s3478" name="Equation" r:id="rId11" imgW="558720" imgH="939600" progId="Equation.DSMT4">
                  <p:embed/>
                </p:oleObj>
              </mc:Choice>
              <mc:Fallback>
                <p:oleObj name="Equation" r:id="rId11" imgW="558720" imgH="939600" progId="Equation.DSMT4">
                  <p:embed/>
                  <p:pic>
                    <p:nvPicPr>
                      <p:cNvPr id="0" name=""/>
                      <p:cNvPicPr/>
                      <p:nvPr/>
                    </p:nvPicPr>
                    <p:blipFill>
                      <a:blip r:embed="rId12"/>
                      <a:stretch>
                        <a:fillRect/>
                      </a:stretch>
                    </p:blipFill>
                    <p:spPr>
                      <a:xfrm>
                        <a:off x="611560" y="4509120"/>
                        <a:ext cx="1296144" cy="217987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717309227"/>
              </p:ext>
            </p:extLst>
          </p:nvPr>
        </p:nvGraphicFramePr>
        <p:xfrm>
          <a:off x="2555776" y="4509120"/>
          <a:ext cx="1255275" cy="2160240"/>
        </p:xfrm>
        <a:graphic>
          <a:graphicData uri="http://schemas.openxmlformats.org/presentationml/2006/ole">
            <mc:AlternateContent xmlns:mc="http://schemas.openxmlformats.org/markup-compatibility/2006">
              <mc:Choice xmlns:v="urn:schemas-microsoft-com:vml" Requires="v">
                <p:oleObj spid="_x0000_s3479" name="Equation" r:id="rId13" imgW="545760" imgH="939600" progId="Equation.DSMT4">
                  <p:embed/>
                </p:oleObj>
              </mc:Choice>
              <mc:Fallback>
                <p:oleObj name="Equation" r:id="rId13" imgW="545760" imgH="939600" progId="Equation.DSMT4">
                  <p:embed/>
                  <p:pic>
                    <p:nvPicPr>
                      <p:cNvPr id="0" name=""/>
                      <p:cNvPicPr/>
                      <p:nvPr/>
                    </p:nvPicPr>
                    <p:blipFill>
                      <a:blip r:embed="rId14"/>
                      <a:stretch>
                        <a:fillRect/>
                      </a:stretch>
                    </p:blipFill>
                    <p:spPr>
                      <a:xfrm>
                        <a:off x="2555776" y="4509120"/>
                        <a:ext cx="1255275" cy="216024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34890141"/>
              </p:ext>
            </p:extLst>
          </p:nvPr>
        </p:nvGraphicFramePr>
        <p:xfrm>
          <a:off x="4644008" y="5301208"/>
          <a:ext cx="936104" cy="561662"/>
        </p:xfrm>
        <a:graphic>
          <a:graphicData uri="http://schemas.openxmlformats.org/presentationml/2006/ole">
            <mc:AlternateContent xmlns:mc="http://schemas.openxmlformats.org/markup-compatibility/2006">
              <mc:Choice xmlns:v="urn:schemas-microsoft-com:vml" Requires="v">
                <p:oleObj spid="_x0000_s3480" name="Equation" r:id="rId15" imgW="380880" imgH="228600" progId="Equation.DSMT4">
                  <p:embed/>
                </p:oleObj>
              </mc:Choice>
              <mc:Fallback>
                <p:oleObj name="Equation" r:id="rId15" imgW="380880" imgH="228600" progId="Equation.DSMT4">
                  <p:embed/>
                  <p:pic>
                    <p:nvPicPr>
                      <p:cNvPr id="0" name=""/>
                      <p:cNvPicPr/>
                      <p:nvPr/>
                    </p:nvPicPr>
                    <p:blipFill>
                      <a:blip r:embed="rId16"/>
                      <a:stretch>
                        <a:fillRect/>
                      </a:stretch>
                    </p:blipFill>
                    <p:spPr>
                      <a:xfrm>
                        <a:off x="4644008" y="5301208"/>
                        <a:ext cx="936104" cy="561662"/>
                      </a:xfrm>
                      <a:prstGeom prst="rect">
                        <a:avLst/>
                      </a:prstGeom>
                    </p:spPr>
                  </p:pic>
                </p:oleObj>
              </mc:Fallback>
            </mc:AlternateContent>
          </a:graphicData>
        </a:graphic>
      </p:graphicFrame>
    </p:spTree>
    <p:extLst>
      <p:ext uri="{BB962C8B-B14F-4D97-AF65-F5344CB8AC3E}">
        <p14:creationId xmlns:p14="http://schemas.microsoft.com/office/powerpoint/2010/main" val="2089692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a:t>Cost Function</a:t>
            </a:r>
            <a:endParaRPr lang="zh-CN" altLang="en-US" sz="5400" b="1" dirty="0"/>
          </a:p>
        </p:txBody>
      </p:sp>
      <p:sp>
        <p:nvSpPr>
          <p:cNvPr id="3" name="内容占位符 2"/>
          <p:cNvSpPr>
            <a:spLocks noGrp="1"/>
          </p:cNvSpPr>
          <p:nvPr>
            <p:ph idx="1"/>
          </p:nvPr>
        </p:nvSpPr>
        <p:spPr/>
        <p:txBody>
          <a:bodyPr/>
          <a:lstStyle/>
          <a:p>
            <a:r>
              <a:rPr lang="en-US" altLang="zh-CN" dirty="0" smtClean="0"/>
              <a:t> Cost function:</a:t>
            </a:r>
          </a:p>
          <a:p>
            <a:endParaRPr lang="en-US" altLang="zh-CN" dirty="0"/>
          </a:p>
          <a:p>
            <a:endParaRPr lang="en-US" altLang="zh-CN" dirty="0" smtClean="0"/>
          </a:p>
          <a:p>
            <a:pPr marL="0" indent="0">
              <a:buNone/>
            </a:pPr>
            <a:r>
              <a:rPr lang="en-US" altLang="zh-CN" dirty="0" smtClean="0"/>
              <a:t>                      </a:t>
            </a:r>
            <a:r>
              <a:rPr lang="en-US" altLang="zh-CN" sz="2800" dirty="0" smtClean="0"/>
              <a:t>——</a:t>
            </a:r>
            <a:r>
              <a:rPr lang="en-US" altLang="zh-CN" sz="2800" dirty="0" err="1" smtClean="0"/>
              <a:t>ith</a:t>
            </a:r>
            <a:r>
              <a:rPr lang="en-US" altLang="zh-CN" sz="2800" dirty="0" smtClean="0"/>
              <a:t> training example</a:t>
            </a:r>
          </a:p>
          <a:p>
            <a:r>
              <a:rPr lang="en-US" altLang="zh-CN" sz="2800" dirty="0" smtClean="0"/>
              <a:t> When we choose parameters      ,we minimize our cost function </a:t>
            </a:r>
          </a:p>
        </p:txBody>
      </p:sp>
      <p:graphicFrame>
        <p:nvGraphicFramePr>
          <p:cNvPr id="4" name="对象 3"/>
          <p:cNvGraphicFramePr>
            <a:graphicFrameLocks noChangeAspect="1"/>
          </p:cNvGraphicFramePr>
          <p:nvPr>
            <p:extLst>
              <p:ext uri="{D42A27DB-BD31-4B8C-83A1-F6EECF244321}">
                <p14:modId xmlns:p14="http://schemas.microsoft.com/office/powerpoint/2010/main" val="3503127826"/>
              </p:ext>
            </p:extLst>
          </p:nvPr>
        </p:nvGraphicFramePr>
        <p:xfrm>
          <a:off x="1331640" y="2276872"/>
          <a:ext cx="4464497" cy="1054118"/>
        </p:xfrm>
        <a:graphic>
          <a:graphicData uri="http://schemas.openxmlformats.org/presentationml/2006/ole">
            <mc:AlternateContent xmlns:mc="http://schemas.openxmlformats.org/markup-compatibility/2006">
              <mc:Choice xmlns:v="urn:schemas-microsoft-com:vml" Requires="v">
                <p:oleObj spid="_x0000_s4378" name="Equation" r:id="rId3" imgW="1828800" imgH="431640" progId="Equation.DSMT4">
                  <p:embed/>
                </p:oleObj>
              </mc:Choice>
              <mc:Fallback>
                <p:oleObj name="Equation" r:id="rId3" imgW="1828800" imgH="431640" progId="Equation.DSMT4">
                  <p:embed/>
                  <p:pic>
                    <p:nvPicPr>
                      <p:cNvPr id="0" name=""/>
                      <p:cNvPicPr/>
                      <p:nvPr/>
                    </p:nvPicPr>
                    <p:blipFill>
                      <a:blip r:embed="rId4"/>
                      <a:stretch>
                        <a:fillRect/>
                      </a:stretch>
                    </p:blipFill>
                    <p:spPr>
                      <a:xfrm>
                        <a:off x="1331640" y="2276872"/>
                        <a:ext cx="4464497" cy="105411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76670398"/>
              </p:ext>
            </p:extLst>
          </p:nvPr>
        </p:nvGraphicFramePr>
        <p:xfrm>
          <a:off x="1043608" y="3356992"/>
          <a:ext cx="1584176" cy="594066"/>
        </p:xfrm>
        <a:graphic>
          <a:graphicData uri="http://schemas.openxmlformats.org/presentationml/2006/ole">
            <mc:AlternateContent xmlns:mc="http://schemas.openxmlformats.org/markup-compatibility/2006">
              <mc:Choice xmlns:v="urn:schemas-microsoft-com:vml" Requires="v">
                <p:oleObj spid="_x0000_s4379" name="Equation" r:id="rId5" imgW="609480" imgH="228600" progId="Equation.DSMT4">
                  <p:embed/>
                </p:oleObj>
              </mc:Choice>
              <mc:Fallback>
                <p:oleObj name="Equation" r:id="rId5" imgW="609480" imgH="228600" progId="Equation.DSMT4">
                  <p:embed/>
                  <p:pic>
                    <p:nvPicPr>
                      <p:cNvPr id="0" name=""/>
                      <p:cNvPicPr/>
                      <p:nvPr/>
                    </p:nvPicPr>
                    <p:blipFill>
                      <a:blip r:embed="rId6"/>
                      <a:stretch>
                        <a:fillRect/>
                      </a:stretch>
                    </p:blipFill>
                    <p:spPr>
                      <a:xfrm>
                        <a:off x="1043608" y="3356992"/>
                        <a:ext cx="1584176" cy="59406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718125797"/>
              </p:ext>
            </p:extLst>
          </p:nvPr>
        </p:nvGraphicFramePr>
        <p:xfrm>
          <a:off x="5292080" y="3933056"/>
          <a:ext cx="367811" cy="432048"/>
        </p:xfrm>
        <a:graphic>
          <a:graphicData uri="http://schemas.openxmlformats.org/presentationml/2006/ole">
            <mc:AlternateContent xmlns:mc="http://schemas.openxmlformats.org/markup-compatibility/2006">
              <mc:Choice xmlns:v="urn:schemas-microsoft-com:vml" Requires="v">
                <p:oleObj spid="_x0000_s4380" name="Equation" r:id="rId7" imgW="126720" imgH="177480" progId="Equation.DSMT4">
                  <p:embed/>
                </p:oleObj>
              </mc:Choice>
              <mc:Fallback>
                <p:oleObj name="Equation" r:id="rId7" imgW="126720" imgH="177480" progId="Equation.DSMT4">
                  <p:embed/>
                  <p:pic>
                    <p:nvPicPr>
                      <p:cNvPr id="0" name=""/>
                      <p:cNvPicPr/>
                      <p:nvPr/>
                    </p:nvPicPr>
                    <p:blipFill>
                      <a:blip r:embed="rId8"/>
                      <a:stretch>
                        <a:fillRect/>
                      </a:stretch>
                    </p:blipFill>
                    <p:spPr>
                      <a:xfrm>
                        <a:off x="5292080" y="3933056"/>
                        <a:ext cx="367811" cy="43204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60395199"/>
              </p:ext>
            </p:extLst>
          </p:nvPr>
        </p:nvGraphicFramePr>
        <p:xfrm>
          <a:off x="2843808" y="4365104"/>
          <a:ext cx="864096" cy="531752"/>
        </p:xfrm>
        <a:graphic>
          <a:graphicData uri="http://schemas.openxmlformats.org/presentationml/2006/ole">
            <mc:AlternateContent xmlns:mc="http://schemas.openxmlformats.org/markup-compatibility/2006">
              <mc:Choice xmlns:v="urn:schemas-microsoft-com:vml" Requires="v">
                <p:oleObj spid="_x0000_s4381" name="Equation" r:id="rId9" imgW="330120" imgH="203040" progId="Equation.DSMT4">
                  <p:embed/>
                </p:oleObj>
              </mc:Choice>
              <mc:Fallback>
                <p:oleObj name="Equation" r:id="rId9" imgW="330120" imgH="203040" progId="Equation.DSMT4">
                  <p:embed/>
                  <p:pic>
                    <p:nvPicPr>
                      <p:cNvPr id="0" name=""/>
                      <p:cNvPicPr/>
                      <p:nvPr/>
                    </p:nvPicPr>
                    <p:blipFill>
                      <a:blip r:embed="rId10"/>
                      <a:stretch>
                        <a:fillRect/>
                      </a:stretch>
                    </p:blipFill>
                    <p:spPr>
                      <a:xfrm>
                        <a:off x="2843808" y="4365104"/>
                        <a:ext cx="864096" cy="53175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546047338"/>
              </p:ext>
            </p:extLst>
          </p:nvPr>
        </p:nvGraphicFramePr>
        <p:xfrm>
          <a:off x="1331640" y="4941168"/>
          <a:ext cx="4464050" cy="1054100"/>
        </p:xfrm>
        <a:graphic>
          <a:graphicData uri="http://schemas.openxmlformats.org/presentationml/2006/ole">
            <mc:AlternateContent xmlns:mc="http://schemas.openxmlformats.org/markup-compatibility/2006">
              <mc:Choice xmlns:v="urn:schemas-microsoft-com:vml" Requires="v">
                <p:oleObj spid="_x0000_s4382" name="Equation" r:id="rId11" imgW="1828800" imgH="431640" progId="Equation.DSMT4">
                  <p:embed/>
                </p:oleObj>
              </mc:Choice>
              <mc:Fallback>
                <p:oleObj name="Equation" r:id="rId11" imgW="1828800" imgH="431640" progId="Equation.DSMT4">
                  <p:embed/>
                  <p:pic>
                    <p:nvPicPr>
                      <p:cNvPr id="0" name="对象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640" y="4941168"/>
                        <a:ext cx="446405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48637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a:t>Gradient descent</a:t>
            </a:r>
            <a:endParaRPr lang="zh-CN" altLang="en-US" sz="5400" b="1" dirty="0"/>
          </a:p>
        </p:txBody>
      </p:sp>
      <p:graphicFrame>
        <p:nvGraphicFramePr>
          <p:cNvPr id="4" name="对象 3"/>
          <p:cNvGraphicFramePr>
            <a:graphicFrameLocks noChangeAspect="1"/>
          </p:cNvGraphicFramePr>
          <p:nvPr>
            <p:extLst>
              <p:ext uri="{D42A27DB-BD31-4B8C-83A1-F6EECF244321}">
                <p14:modId xmlns:p14="http://schemas.microsoft.com/office/powerpoint/2010/main" val="3428626784"/>
              </p:ext>
            </p:extLst>
          </p:nvPr>
        </p:nvGraphicFramePr>
        <p:xfrm>
          <a:off x="2915816" y="2204864"/>
          <a:ext cx="343722" cy="481211"/>
        </p:xfrm>
        <a:graphic>
          <a:graphicData uri="http://schemas.openxmlformats.org/presentationml/2006/ole">
            <mc:AlternateContent xmlns:mc="http://schemas.openxmlformats.org/markup-compatibility/2006">
              <mc:Choice xmlns:v="urn:schemas-microsoft-com:vml" Requires="v">
                <p:oleObj spid="_x0000_s5174" name="Equation" r:id="rId4" imgW="126720" imgH="177480" progId="Equation.DSMT4">
                  <p:embed/>
                </p:oleObj>
              </mc:Choice>
              <mc:Fallback>
                <p:oleObj name="Equation" r:id="rId4" imgW="126720" imgH="177480" progId="Equation.DSMT4">
                  <p:embed/>
                  <p:pic>
                    <p:nvPicPr>
                      <p:cNvPr id="0" name=""/>
                      <p:cNvPicPr/>
                      <p:nvPr/>
                    </p:nvPicPr>
                    <p:blipFill>
                      <a:blip r:embed="rId5"/>
                      <a:stretch>
                        <a:fillRect/>
                      </a:stretch>
                    </p:blipFill>
                    <p:spPr>
                      <a:xfrm>
                        <a:off x="2915816" y="2204864"/>
                        <a:ext cx="343722" cy="481211"/>
                      </a:xfrm>
                      <a:prstGeom prst="rect">
                        <a:avLst/>
                      </a:prstGeom>
                    </p:spPr>
                  </p:pic>
                </p:oleObj>
              </mc:Fallback>
            </mc:AlternateContent>
          </a:graphicData>
        </a:graphic>
      </p:graphicFrame>
      <p:pic>
        <p:nvPicPr>
          <p:cNvPr id="6" name="内容占位符 5"/>
          <p:cNvPicPr>
            <a:picLocks noGrp="1" noChangeAspect="1"/>
          </p:cNvPicPr>
          <p:nvPr>
            <p:ph idx="1"/>
          </p:nvPr>
        </p:nvPicPr>
        <p:blipFill rotWithShape="1">
          <a:blip r:embed="rId6">
            <a:extLst>
              <a:ext uri="{28A0092B-C50C-407E-A947-70E740481C1C}">
                <a14:useLocalDpi xmlns:a14="http://schemas.microsoft.com/office/drawing/2010/main" val="0"/>
              </a:ext>
            </a:extLst>
          </a:blip>
          <a:srcRect r="6176" b="12394"/>
          <a:stretch/>
        </p:blipFill>
        <p:spPr>
          <a:xfrm>
            <a:off x="-26077" y="1340768"/>
            <a:ext cx="9210329" cy="5256584"/>
          </a:xfrm>
        </p:spPr>
      </p:pic>
    </p:spTree>
    <p:extLst>
      <p:ext uri="{BB962C8B-B14F-4D97-AF65-F5344CB8AC3E}">
        <p14:creationId xmlns:p14="http://schemas.microsoft.com/office/powerpoint/2010/main" val="36750981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rotWithShape="1">
          <a:blip r:embed="rId3">
            <a:extLst>
              <a:ext uri="{28A0092B-C50C-407E-A947-70E740481C1C}">
                <a14:useLocalDpi xmlns:a14="http://schemas.microsoft.com/office/drawing/2010/main" val="0"/>
              </a:ext>
            </a:extLst>
          </a:blip>
          <a:srcRect l="4176" t="1244" b="-1244"/>
          <a:stretch/>
        </p:blipFill>
        <p:spPr>
          <a:xfrm>
            <a:off x="-11135" y="764704"/>
            <a:ext cx="9155135" cy="5937900"/>
          </a:xfrm>
        </p:spPr>
      </p:pic>
      <p:graphicFrame>
        <p:nvGraphicFramePr>
          <p:cNvPr id="4" name="对象 3"/>
          <p:cNvGraphicFramePr>
            <a:graphicFrameLocks noChangeAspect="1"/>
          </p:cNvGraphicFramePr>
          <p:nvPr>
            <p:extLst>
              <p:ext uri="{D42A27DB-BD31-4B8C-83A1-F6EECF244321}">
                <p14:modId xmlns:p14="http://schemas.microsoft.com/office/powerpoint/2010/main" val="3574057812"/>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7220"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4394200" y="23622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250579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146" name="Picture 2" descr="C:\QQ截图\QQ截图20150821152138.p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382" r="9844"/>
          <a:stretch/>
        </p:blipFill>
        <p:spPr bwMode="auto">
          <a:xfrm>
            <a:off x="13387" y="1137205"/>
            <a:ext cx="8640960" cy="57207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extLst>
              <p:ext uri="{D42A27DB-BD31-4B8C-83A1-F6EECF244321}">
                <p14:modId xmlns:p14="http://schemas.microsoft.com/office/powerpoint/2010/main" val="233049875"/>
              </p:ext>
            </p:extLst>
          </p:nvPr>
        </p:nvGraphicFramePr>
        <p:xfrm>
          <a:off x="2339752" y="332656"/>
          <a:ext cx="2940050" cy="1008062"/>
        </p:xfrm>
        <a:graphic>
          <a:graphicData uri="http://schemas.openxmlformats.org/presentationml/2006/ole">
            <mc:AlternateContent xmlns:mc="http://schemas.openxmlformats.org/markup-compatibility/2006">
              <mc:Choice xmlns:v="urn:schemas-microsoft-com:vml" Requires="v">
                <p:oleObj spid="_x0000_s15396" name="Equation" r:id="rId4" imgW="1295280" imgH="444240" progId="Equation.DSMT4">
                  <p:embed/>
                </p:oleObj>
              </mc:Choice>
              <mc:Fallback>
                <p:oleObj name="Equation" r:id="rId4" imgW="1295280" imgH="44424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332656"/>
                        <a:ext cx="29400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59347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l="6015" r="11242"/>
          <a:stretch/>
        </p:blipFill>
        <p:spPr>
          <a:xfrm>
            <a:off x="395536" y="1192605"/>
            <a:ext cx="8356015" cy="5676777"/>
          </a:xfrm>
        </p:spPr>
      </p:pic>
      <p:graphicFrame>
        <p:nvGraphicFramePr>
          <p:cNvPr id="3" name="对象 2"/>
          <p:cNvGraphicFramePr>
            <a:graphicFrameLocks noChangeAspect="1"/>
          </p:cNvGraphicFramePr>
          <p:nvPr>
            <p:extLst>
              <p:ext uri="{D42A27DB-BD31-4B8C-83A1-F6EECF244321}">
                <p14:modId xmlns:p14="http://schemas.microsoft.com/office/powerpoint/2010/main" val="242214838"/>
              </p:ext>
            </p:extLst>
          </p:nvPr>
        </p:nvGraphicFramePr>
        <p:xfrm>
          <a:off x="2699792" y="332656"/>
          <a:ext cx="2940050" cy="1008062"/>
        </p:xfrm>
        <a:graphic>
          <a:graphicData uri="http://schemas.openxmlformats.org/presentationml/2006/ole">
            <mc:AlternateContent xmlns:mc="http://schemas.openxmlformats.org/markup-compatibility/2006">
              <mc:Choice xmlns:v="urn:schemas-microsoft-com:vml" Requires="v">
                <p:oleObj spid="_x0000_s16420" name="Equation" r:id="rId4" imgW="1295280" imgH="444240" progId="Equation.DSMT4">
                  <p:embed/>
                </p:oleObj>
              </mc:Choice>
              <mc:Fallback>
                <p:oleObj name="Equation" r:id="rId4" imgW="1295280" imgH="44424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332656"/>
                        <a:ext cx="29400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570004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9623" y="116632"/>
            <a:ext cx="8291264" cy="2808312"/>
          </a:xfrm>
        </p:spPr>
        <p:txBody>
          <a:bodyPr/>
          <a:lstStyle/>
          <a:p>
            <a:r>
              <a:rPr lang="en-US" altLang="zh-CN" dirty="0" smtClean="0"/>
              <a:t>Let’s see how the gradient descent works when we apply it to linear regression?</a:t>
            </a:r>
          </a:p>
          <a:p>
            <a:pPr marL="0" indent="0">
              <a:buNone/>
            </a:pPr>
            <a:r>
              <a:rPr lang="en-US" altLang="zh-CN" dirty="0" smtClean="0"/>
              <a:t>The cost function of linear regression always      looks like a big bowl shape, only have a global optimum down here at the bottom.</a:t>
            </a:r>
          </a:p>
          <a:p>
            <a:pPr marL="0" indent="0">
              <a:buNone/>
            </a:pPr>
            <a:endParaRPr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3177" t="3545" r="4161" b="9191"/>
          <a:stretch/>
        </p:blipFill>
        <p:spPr>
          <a:xfrm>
            <a:off x="611560" y="2691563"/>
            <a:ext cx="7510072" cy="4047344"/>
          </a:xfrm>
          <a:prstGeom prst="rect">
            <a:avLst/>
          </a:prstGeom>
        </p:spPr>
      </p:pic>
    </p:spTree>
    <p:extLst>
      <p:ext uri="{BB962C8B-B14F-4D97-AF65-F5344CB8AC3E}">
        <p14:creationId xmlns:p14="http://schemas.microsoft.com/office/powerpoint/2010/main" val="30163512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544" y="332656"/>
            <a:ext cx="9862134" cy="6162239"/>
          </a:xfrm>
        </p:spPr>
      </p:pic>
    </p:spTree>
    <p:extLst>
      <p:ext uri="{BB962C8B-B14F-4D97-AF65-F5344CB8AC3E}">
        <p14:creationId xmlns:p14="http://schemas.microsoft.com/office/powerpoint/2010/main" val="2321470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Tom Mitchell(1998). Well-posed Learning Problem: A computer program is said to learn from experience E with respect to some class of tasks T and performance measure P, if its performance at tasks in T, as measured by P, improves with experience E.</a:t>
            </a:r>
            <a:endParaRPr lang="zh-CN" altLang="en-US" dirty="0"/>
          </a:p>
        </p:txBody>
      </p:sp>
    </p:spTree>
    <p:extLst>
      <p:ext uri="{BB962C8B-B14F-4D97-AF65-F5344CB8AC3E}">
        <p14:creationId xmlns:p14="http://schemas.microsoft.com/office/powerpoint/2010/main" val="4813686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996952"/>
            <a:ext cx="8142858" cy="3733334"/>
          </a:xfrm>
        </p:spPr>
      </p:pic>
      <p:sp>
        <p:nvSpPr>
          <p:cNvPr id="5" name="TextBox 4"/>
          <p:cNvSpPr txBox="1"/>
          <p:nvPr/>
        </p:nvSpPr>
        <p:spPr>
          <a:xfrm>
            <a:off x="539552" y="620688"/>
            <a:ext cx="7632848" cy="2677656"/>
          </a:xfrm>
          <a:prstGeom prst="rect">
            <a:avLst/>
          </a:prstGeom>
          <a:noFill/>
        </p:spPr>
        <p:txBody>
          <a:bodyPr wrap="square" rtlCol="0">
            <a:spAutoFit/>
          </a:bodyPr>
          <a:lstStyle/>
          <a:p>
            <a:r>
              <a:rPr lang="en-US" altLang="zh-CN" sz="2800" dirty="0" smtClean="0"/>
              <a:t>How gradient descent can converge to local minimum even with learning rate </a:t>
            </a:r>
            <a:r>
              <a:rPr lang="el-GR" altLang="zh-CN" sz="2800" dirty="0" smtClean="0"/>
              <a:t>α</a:t>
            </a:r>
            <a:r>
              <a:rPr lang="en-US" altLang="zh-CN" sz="2800" dirty="0" smtClean="0"/>
              <a:t> fixed?</a:t>
            </a:r>
          </a:p>
          <a:p>
            <a:r>
              <a:rPr lang="en-US" altLang="zh-CN" sz="2800" dirty="0" smtClean="0"/>
              <a:t>As we approach a local minimum, gradient descent will automatically take smaller steps. So, no need to decrease </a:t>
            </a:r>
            <a:r>
              <a:rPr lang="el-GR" altLang="zh-CN" sz="2800" dirty="0" smtClean="0"/>
              <a:t>α</a:t>
            </a:r>
            <a:r>
              <a:rPr lang="en-US" altLang="zh-CN" sz="2800" dirty="0" smtClean="0"/>
              <a:t>  over time to get gradient descent to converge.</a:t>
            </a:r>
            <a:endParaRPr lang="zh-CN" altLang="en-US" sz="2800" dirty="0"/>
          </a:p>
        </p:txBody>
      </p:sp>
    </p:spTree>
    <p:extLst>
      <p:ext uri="{BB962C8B-B14F-4D97-AF65-F5344CB8AC3E}">
        <p14:creationId xmlns:p14="http://schemas.microsoft.com/office/powerpoint/2010/main" val="16505929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559" y="2708920"/>
            <a:ext cx="8142858" cy="3733334"/>
          </a:xfrm>
        </p:spPr>
      </p:pic>
      <p:sp>
        <p:nvSpPr>
          <p:cNvPr id="5" name="TextBox 4"/>
          <p:cNvSpPr txBox="1"/>
          <p:nvPr/>
        </p:nvSpPr>
        <p:spPr>
          <a:xfrm>
            <a:off x="539552" y="620688"/>
            <a:ext cx="7848872" cy="1815882"/>
          </a:xfrm>
          <a:prstGeom prst="rect">
            <a:avLst/>
          </a:prstGeom>
          <a:noFill/>
        </p:spPr>
        <p:txBody>
          <a:bodyPr wrap="square" rtlCol="0">
            <a:spAutoFit/>
          </a:bodyPr>
          <a:lstStyle/>
          <a:p>
            <a:r>
              <a:rPr lang="el-GR" altLang="zh-CN" sz="2800" dirty="0" smtClean="0"/>
              <a:t>α</a:t>
            </a:r>
            <a:r>
              <a:rPr lang="en-US" altLang="zh-CN" sz="2800" dirty="0" smtClean="0"/>
              <a:t> (learning rate) controls the “step size”:</a:t>
            </a:r>
          </a:p>
          <a:p>
            <a:r>
              <a:rPr lang="en-US" altLang="zh-CN" sz="2800" dirty="0" smtClean="0"/>
              <a:t>If </a:t>
            </a:r>
            <a:r>
              <a:rPr lang="el-GR" altLang="zh-CN" sz="2800" dirty="0" smtClean="0"/>
              <a:t>α</a:t>
            </a:r>
            <a:r>
              <a:rPr lang="en-US" altLang="zh-CN" sz="2800" dirty="0" smtClean="0"/>
              <a:t> is too small , gradient descent can be slow</a:t>
            </a:r>
          </a:p>
          <a:p>
            <a:r>
              <a:rPr lang="en-US" altLang="zh-CN" sz="2800" dirty="0" smtClean="0"/>
              <a:t>If </a:t>
            </a:r>
            <a:r>
              <a:rPr lang="el-GR" altLang="zh-CN" sz="2800" dirty="0" smtClean="0"/>
              <a:t>α</a:t>
            </a:r>
            <a:r>
              <a:rPr lang="en-US" altLang="zh-CN" sz="2800" dirty="0" smtClean="0"/>
              <a:t> is too large , it will overshoot the minimum, gradient descent can diverge.</a:t>
            </a:r>
            <a:endParaRPr lang="zh-CN" altLang="en-US" sz="2800" dirty="0"/>
          </a:p>
        </p:txBody>
      </p:sp>
    </p:spTree>
    <p:extLst>
      <p:ext uri="{BB962C8B-B14F-4D97-AF65-F5344CB8AC3E}">
        <p14:creationId xmlns:p14="http://schemas.microsoft.com/office/powerpoint/2010/main" val="29116780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fontScale="90000"/>
          </a:bodyPr>
          <a:lstStyle/>
          <a:p>
            <a:r>
              <a:rPr lang="en-US" altLang="zh-CN" b="1" dirty="0"/>
              <a:t>Gradient D</a:t>
            </a:r>
            <a:r>
              <a:rPr lang="en-US" altLang="zh-CN" b="1" dirty="0" smtClean="0"/>
              <a:t>escent for Linear Regression</a:t>
            </a:r>
            <a:endParaRPr lang="zh-CN" altLang="en-US" dirty="0"/>
          </a:p>
        </p:txBody>
      </p:sp>
      <p:sp>
        <p:nvSpPr>
          <p:cNvPr id="3" name="内容占位符 2"/>
          <p:cNvSpPr>
            <a:spLocks noGrp="1"/>
          </p:cNvSpPr>
          <p:nvPr>
            <p:ph idx="1"/>
          </p:nvPr>
        </p:nvSpPr>
        <p:spPr>
          <a:xfrm>
            <a:off x="467544" y="1052736"/>
            <a:ext cx="8229600" cy="4525963"/>
          </a:xfrm>
        </p:spPr>
        <p:txBody>
          <a:bodyPr/>
          <a:lstStyle/>
          <a:p>
            <a:r>
              <a:rPr lang="en-US" altLang="zh-CN" dirty="0"/>
              <a:t> Linear regression:</a:t>
            </a:r>
          </a:p>
          <a:p>
            <a:pPr marL="0" indent="0">
              <a:buNone/>
            </a:pPr>
            <a:r>
              <a:rPr lang="en-US" altLang="zh-CN" dirty="0"/>
              <a:t>     hypothesis  </a:t>
            </a:r>
          </a:p>
          <a:p>
            <a:pPr marL="0" indent="0">
              <a:buNone/>
            </a:pPr>
            <a:r>
              <a:rPr lang="en-US" altLang="zh-CN" dirty="0" smtClean="0"/>
              <a:t>     cost </a:t>
            </a:r>
            <a:r>
              <a:rPr lang="en-US" altLang="zh-CN" dirty="0"/>
              <a:t>function</a:t>
            </a:r>
          </a:p>
          <a:p>
            <a:pPr marL="0" indent="0">
              <a:buNone/>
            </a:pPr>
            <a:r>
              <a:rPr lang="en-US" altLang="zh-CN" dirty="0" smtClean="0"/>
              <a:t>     Gradient descent: </a:t>
            </a:r>
          </a:p>
          <a:p>
            <a:pPr marL="0" indent="0">
              <a:buNone/>
            </a:pPr>
            <a:r>
              <a:rPr lang="en-US" altLang="zh-CN" dirty="0" smtClean="0"/>
              <a:t>     repeat</a:t>
            </a:r>
            <a:r>
              <a:rPr lang="en-US" altLang="zh-CN" dirty="0"/>
              <a:t> </a:t>
            </a:r>
            <a:r>
              <a:rPr lang="en-US" altLang="zh-CN" dirty="0" smtClean="0"/>
              <a:t>until converge   </a:t>
            </a:r>
            <a:endParaRPr lang="en-US" altLang="zh-CN" dirty="0"/>
          </a:p>
          <a:p>
            <a:pPr marL="0"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28297499"/>
              </p:ext>
            </p:extLst>
          </p:nvPr>
        </p:nvGraphicFramePr>
        <p:xfrm>
          <a:off x="3275856" y="2060848"/>
          <a:ext cx="3990975" cy="936625"/>
        </p:xfrm>
        <a:graphic>
          <a:graphicData uri="http://schemas.openxmlformats.org/presentationml/2006/ole">
            <mc:AlternateContent xmlns:mc="http://schemas.openxmlformats.org/markup-compatibility/2006">
              <mc:Choice xmlns:v="urn:schemas-microsoft-com:vml" Requires="v">
                <p:oleObj spid="_x0000_s8448" name="Equation" r:id="rId3" imgW="1841400" imgH="431640" progId="Equation.DSMT4">
                  <p:embed/>
                </p:oleObj>
              </mc:Choice>
              <mc:Fallback>
                <p:oleObj name="Equation" r:id="rId3" imgW="1841400" imgH="431640" progId="Equation.DSMT4">
                  <p:embed/>
                  <p:pic>
                    <p:nvPicPr>
                      <p:cNvPr id="0" name=""/>
                      <p:cNvPicPr/>
                      <p:nvPr/>
                    </p:nvPicPr>
                    <p:blipFill>
                      <a:blip r:embed="rId4"/>
                      <a:stretch>
                        <a:fillRect/>
                      </a:stretch>
                    </p:blipFill>
                    <p:spPr>
                      <a:xfrm>
                        <a:off x="3275856" y="2060848"/>
                        <a:ext cx="3990975" cy="9366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018183020"/>
              </p:ext>
            </p:extLst>
          </p:nvPr>
        </p:nvGraphicFramePr>
        <p:xfrm>
          <a:off x="4427984" y="2708920"/>
          <a:ext cx="2940050" cy="1008062"/>
        </p:xfrm>
        <a:graphic>
          <a:graphicData uri="http://schemas.openxmlformats.org/presentationml/2006/ole">
            <mc:AlternateContent xmlns:mc="http://schemas.openxmlformats.org/markup-compatibility/2006">
              <mc:Choice xmlns:v="urn:schemas-microsoft-com:vml" Requires="v">
                <p:oleObj spid="_x0000_s8449" name="Equation" r:id="rId5" imgW="1295280" imgH="444240" progId="Equation.DSMT4">
                  <p:embed/>
                </p:oleObj>
              </mc:Choice>
              <mc:Fallback>
                <p:oleObj name="Equation" r:id="rId5" imgW="1295280" imgH="444240" progId="Equation.DSMT4">
                  <p:embed/>
                  <p:pic>
                    <p:nvPicPr>
                      <p:cNvPr id="0" name=""/>
                      <p:cNvPicPr/>
                      <p:nvPr/>
                    </p:nvPicPr>
                    <p:blipFill>
                      <a:blip r:embed="rId6"/>
                      <a:stretch>
                        <a:fillRect/>
                      </a:stretch>
                    </p:blipFill>
                    <p:spPr>
                      <a:xfrm>
                        <a:off x="4427984" y="2708920"/>
                        <a:ext cx="2940050" cy="100806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9521706"/>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8450" name="Equation" r:id="rId7" imgW="914400" imgH="198720" progId="Equation.DSMT4">
                  <p:embed/>
                </p:oleObj>
              </mc:Choice>
              <mc:Fallback>
                <p:oleObj name="Equation" r:id="rId7" imgW="914400" imgH="198720" progId="Equation.DSMT4">
                  <p:embed/>
                  <p:pic>
                    <p:nvPicPr>
                      <p:cNvPr id="0" name=""/>
                      <p:cNvPicPr/>
                      <p:nvPr/>
                    </p:nvPicPr>
                    <p:blipFill>
                      <a:blip r:embed="rId8"/>
                      <a:stretch>
                        <a:fillRect/>
                      </a:stretch>
                    </p:blipFill>
                    <p:spPr>
                      <a:xfrm>
                        <a:off x="4394200" y="2362200"/>
                        <a:ext cx="914400" cy="1984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652404625"/>
              </p:ext>
            </p:extLst>
          </p:nvPr>
        </p:nvGraphicFramePr>
        <p:xfrm>
          <a:off x="3131840" y="1412776"/>
          <a:ext cx="3808412" cy="952500"/>
        </p:xfrm>
        <a:graphic>
          <a:graphicData uri="http://schemas.openxmlformats.org/presentationml/2006/ole">
            <mc:AlternateContent xmlns:mc="http://schemas.openxmlformats.org/markup-compatibility/2006">
              <mc:Choice xmlns:v="urn:schemas-microsoft-com:vml" Requires="v">
                <p:oleObj spid="_x0000_s8451" name="Equation" r:id="rId9" imgW="1726920" imgH="431640" progId="Equation.DSMT4">
                  <p:embed/>
                </p:oleObj>
              </mc:Choice>
              <mc:Fallback>
                <p:oleObj name="Equation" r:id="rId9" imgW="1726920" imgH="431640" progId="Equation.DSMT4">
                  <p:embed/>
                  <p:pic>
                    <p:nvPicPr>
                      <p:cNvPr id="0" name="对象 6"/>
                      <p:cNvPicPr>
                        <a:picLocks noChangeAspect="1" noChangeArrowheads="1"/>
                      </p:cNvPicPr>
                      <p:nvPr/>
                    </p:nvPicPr>
                    <p:blipFill>
                      <a:blip r:embed="rId10"/>
                      <a:srcRect/>
                      <a:stretch>
                        <a:fillRect/>
                      </a:stretch>
                    </p:blipFill>
                    <p:spPr bwMode="auto">
                      <a:xfrm>
                        <a:off x="3131840" y="1412776"/>
                        <a:ext cx="3808412" cy="952500"/>
                      </a:xfrm>
                      <a:prstGeom prst="rect">
                        <a:avLst/>
                      </a:prstGeom>
                      <a:noFill/>
                      <a:ln>
                        <a:no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91895025"/>
              </p:ext>
            </p:extLst>
          </p:nvPr>
        </p:nvGraphicFramePr>
        <p:xfrm>
          <a:off x="899592" y="3933056"/>
          <a:ext cx="5194394" cy="3312368"/>
        </p:xfrm>
        <a:graphic>
          <a:graphicData uri="http://schemas.openxmlformats.org/presentationml/2006/ole">
            <mc:AlternateContent xmlns:mc="http://schemas.openxmlformats.org/markup-compatibility/2006">
              <mc:Choice xmlns:v="urn:schemas-microsoft-com:vml" Requires="v">
                <p:oleObj spid="_x0000_s8452" name="Equation" r:id="rId11" imgW="2374560" imgH="1803240" progId="Equation.DSMT4">
                  <p:embed/>
                </p:oleObj>
              </mc:Choice>
              <mc:Fallback>
                <p:oleObj name="Equation" r:id="rId11" imgW="2374560" imgH="1803240" progId="Equation.DSMT4">
                  <p:embed/>
                  <p:pic>
                    <p:nvPicPr>
                      <p:cNvPr id="0" name=""/>
                      <p:cNvPicPr/>
                      <p:nvPr/>
                    </p:nvPicPr>
                    <p:blipFill>
                      <a:blip r:embed="rId12"/>
                      <a:stretch>
                        <a:fillRect/>
                      </a:stretch>
                    </p:blipFill>
                    <p:spPr>
                      <a:xfrm>
                        <a:off x="899592" y="3933056"/>
                        <a:ext cx="5194394" cy="3312368"/>
                      </a:xfrm>
                      <a:prstGeom prst="rect">
                        <a:avLst/>
                      </a:prstGeom>
                    </p:spPr>
                  </p:pic>
                </p:oleObj>
              </mc:Fallback>
            </mc:AlternateContent>
          </a:graphicData>
        </a:graphic>
      </p:graphicFrame>
    </p:spTree>
    <p:extLst>
      <p:ext uri="{BB962C8B-B14F-4D97-AF65-F5344CB8AC3E}">
        <p14:creationId xmlns:p14="http://schemas.microsoft.com/office/powerpoint/2010/main" val="3709397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6627" r="8078" b="17641"/>
          <a:stretch/>
        </p:blipFill>
        <p:spPr>
          <a:xfrm>
            <a:off x="-33107" y="1484784"/>
            <a:ext cx="9170270" cy="4968552"/>
          </a:xfrm>
        </p:spPr>
      </p:pic>
    </p:spTree>
    <p:extLst>
      <p:ext uri="{BB962C8B-B14F-4D97-AF65-F5344CB8AC3E}">
        <p14:creationId xmlns:p14="http://schemas.microsoft.com/office/powerpoint/2010/main" val="32733524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8321"/>
          <a:stretch/>
        </p:blipFill>
        <p:spPr>
          <a:xfrm>
            <a:off x="-252536" y="908720"/>
            <a:ext cx="9521819" cy="5472608"/>
          </a:xfrm>
        </p:spPr>
      </p:pic>
    </p:spTree>
    <p:extLst>
      <p:ext uri="{BB962C8B-B14F-4D97-AF65-F5344CB8AC3E}">
        <p14:creationId xmlns:p14="http://schemas.microsoft.com/office/powerpoint/2010/main" val="16160823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608" y="260648"/>
            <a:ext cx="10344034" cy="6264696"/>
          </a:xfrm>
        </p:spPr>
      </p:pic>
    </p:spTree>
    <p:extLst>
      <p:ext uri="{BB962C8B-B14F-4D97-AF65-F5344CB8AC3E}">
        <p14:creationId xmlns:p14="http://schemas.microsoft.com/office/powerpoint/2010/main" val="236369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5020" r="4556"/>
          <a:stretch/>
        </p:blipFill>
        <p:spPr>
          <a:xfrm>
            <a:off x="-324544" y="332656"/>
            <a:ext cx="9653312" cy="6120680"/>
          </a:xfrm>
        </p:spPr>
      </p:pic>
    </p:spTree>
    <p:extLst>
      <p:ext uri="{BB962C8B-B14F-4D97-AF65-F5344CB8AC3E}">
        <p14:creationId xmlns:p14="http://schemas.microsoft.com/office/powerpoint/2010/main" val="3052882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297" y="692696"/>
            <a:ext cx="9281472" cy="5616624"/>
          </a:xfrm>
        </p:spPr>
      </p:pic>
    </p:spTree>
    <p:extLst>
      <p:ext uri="{BB962C8B-B14F-4D97-AF65-F5344CB8AC3E}">
        <p14:creationId xmlns:p14="http://schemas.microsoft.com/office/powerpoint/2010/main" val="9523903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47" y="620688"/>
            <a:ext cx="9279036" cy="5544616"/>
          </a:xfrm>
        </p:spPr>
      </p:pic>
    </p:spTree>
    <p:extLst>
      <p:ext uri="{BB962C8B-B14F-4D97-AF65-F5344CB8AC3E}">
        <p14:creationId xmlns:p14="http://schemas.microsoft.com/office/powerpoint/2010/main" val="4255016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28" y="836712"/>
            <a:ext cx="9520235" cy="5328592"/>
          </a:xfrm>
        </p:spPr>
      </p:pic>
    </p:spTree>
    <p:extLst>
      <p:ext uri="{BB962C8B-B14F-4D97-AF65-F5344CB8AC3E}">
        <p14:creationId xmlns:p14="http://schemas.microsoft.com/office/powerpoint/2010/main" val="2591333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9144000" cy="6858000"/>
          </a:xfrm>
        </p:spPr>
      </p:pic>
    </p:spTree>
    <p:extLst>
      <p:ext uri="{BB962C8B-B14F-4D97-AF65-F5344CB8AC3E}">
        <p14:creationId xmlns:p14="http://schemas.microsoft.com/office/powerpoint/2010/main" val="40758830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a:t>Feature Scaling</a:t>
            </a:r>
            <a:endParaRPr lang="zh-CN" altLang="en-US" sz="5400" b="1" dirty="0"/>
          </a:p>
        </p:txBody>
      </p:sp>
      <p:sp>
        <p:nvSpPr>
          <p:cNvPr id="3" name="内容占位符 2"/>
          <p:cNvSpPr>
            <a:spLocks noGrp="1"/>
          </p:cNvSpPr>
          <p:nvPr>
            <p:ph idx="1"/>
          </p:nvPr>
        </p:nvSpPr>
        <p:spPr/>
        <p:txBody>
          <a:bodyPr/>
          <a:lstStyle/>
          <a:p>
            <a:r>
              <a:rPr lang="en-US" altLang="zh-CN" dirty="0" smtClean="0"/>
              <a:t> Make sure features on  similar scales!</a:t>
            </a:r>
          </a:p>
          <a:p>
            <a:pPr marL="0" indent="0">
              <a:buNone/>
            </a:pPr>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1589" r="5078"/>
          <a:stretch/>
        </p:blipFill>
        <p:spPr>
          <a:xfrm>
            <a:off x="156216" y="2130209"/>
            <a:ext cx="8664256" cy="4720286"/>
          </a:xfrm>
          <a:prstGeom prst="rect">
            <a:avLst/>
          </a:prstGeom>
        </p:spPr>
      </p:pic>
    </p:spTree>
    <p:extLst>
      <p:ext uri="{BB962C8B-B14F-4D97-AF65-F5344CB8AC3E}">
        <p14:creationId xmlns:p14="http://schemas.microsoft.com/office/powerpoint/2010/main" val="10220804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721" b="11881"/>
          <a:stretch/>
        </p:blipFill>
        <p:spPr>
          <a:xfrm>
            <a:off x="395537" y="404664"/>
            <a:ext cx="8028384" cy="4771465"/>
          </a:xfrm>
        </p:spPr>
      </p:pic>
      <p:sp>
        <p:nvSpPr>
          <p:cNvPr id="5" name="TextBox 4"/>
          <p:cNvSpPr txBox="1"/>
          <p:nvPr/>
        </p:nvSpPr>
        <p:spPr>
          <a:xfrm>
            <a:off x="395537" y="5301208"/>
            <a:ext cx="8424936" cy="954107"/>
          </a:xfrm>
          <a:prstGeom prst="rect">
            <a:avLst/>
          </a:prstGeom>
          <a:noFill/>
        </p:spPr>
        <p:txBody>
          <a:bodyPr wrap="square" rtlCol="0">
            <a:spAutoFit/>
          </a:bodyPr>
          <a:lstStyle/>
          <a:p>
            <a:r>
              <a:rPr lang="en-US" altLang="zh-CN" sz="2800" dirty="0" smtClean="0"/>
              <a:t>Don’t worry if all features have exactly the same range, so long as the roughly comparable, it should be OK.</a:t>
            </a:r>
            <a:endParaRPr lang="zh-CN" altLang="en-US" sz="2800" dirty="0"/>
          </a:p>
        </p:txBody>
      </p:sp>
    </p:spTree>
    <p:extLst>
      <p:ext uri="{BB962C8B-B14F-4D97-AF65-F5344CB8AC3E}">
        <p14:creationId xmlns:p14="http://schemas.microsoft.com/office/powerpoint/2010/main" val="2164166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4823" r="3384"/>
          <a:stretch/>
        </p:blipFill>
        <p:spPr>
          <a:xfrm>
            <a:off x="412425" y="1452302"/>
            <a:ext cx="8361688" cy="5112568"/>
          </a:xfrm>
        </p:spPr>
      </p:pic>
      <p:sp>
        <p:nvSpPr>
          <p:cNvPr id="5" name="TextBox 4"/>
          <p:cNvSpPr txBox="1"/>
          <p:nvPr/>
        </p:nvSpPr>
        <p:spPr>
          <a:xfrm>
            <a:off x="611561" y="476672"/>
            <a:ext cx="8136904" cy="954107"/>
          </a:xfrm>
          <a:prstGeom prst="rect">
            <a:avLst/>
          </a:prstGeom>
          <a:noFill/>
        </p:spPr>
        <p:txBody>
          <a:bodyPr wrap="square" rtlCol="0">
            <a:spAutoFit/>
          </a:bodyPr>
          <a:lstStyle/>
          <a:p>
            <a:r>
              <a:rPr lang="en-US" altLang="zh-CN" sz="2800" dirty="0" smtClean="0"/>
              <a:t>Can also use x1-c1  to make each feature have approximately  zero  mean.</a:t>
            </a:r>
            <a:endParaRPr lang="zh-CN" altLang="en-US" sz="2800" dirty="0"/>
          </a:p>
        </p:txBody>
      </p:sp>
    </p:spTree>
    <p:extLst>
      <p:ext uri="{BB962C8B-B14F-4D97-AF65-F5344CB8AC3E}">
        <p14:creationId xmlns:p14="http://schemas.microsoft.com/office/powerpoint/2010/main" val="608081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20688"/>
            <a:ext cx="8229600" cy="5505475"/>
          </a:xfrm>
        </p:spPr>
        <p:txBody>
          <a:bodyPr/>
          <a:lstStyle/>
          <a:p>
            <a:endParaRPr lang="en-US" altLang="zh-CN" dirty="0" smtClean="0"/>
          </a:p>
          <a:p>
            <a:endParaRPr lang="en-US" altLang="zh-CN" dirty="0"/>
          </a:p>
          <a:p>
            <a:endParaRPr lang="en-US" altLang="zh-CN" dirty="0" smtClean="0"/>
          </a:p>
          <a:p>
            <a:r>
              <a:rPr lang="en-US" altLang="zh-CN" dirty="0" smtClean="0"/>
              <a:t>    : average size in training set</a:t>
            </a:r>
          </a:p>
          <a:p>
            <a:r>
              <a:rPr lang="en-US" altLang="zh-CN" dirty="0" smtClean="0"/>
              <a:t>    : average the number of bedrooms</a:t>
            </a:r>
          </a:p>
          <a:p>
            <a:r>
              <a:rPr lang="en-US" altLang="zh-CN" dirty="0" smtClean="0"/>
              <a:t>          : Capture the range of the data</a:t>
            </a:r>
          </a:p>
          <a:p>
            <a:pPr marL="0" indent="0">
              <a:buNone/>
            </a:pPr>
            <a:r>
              <a:rPr lang="en-US" altLang="zh-CN" dirty="0" smtClean="0"/>
              <a:t>                (deviation of the size)</a:t>
            </a:r>
          </a:p>
        </p:txBody>
      </p:sp>
      <p:graphicFrame>
        <p:nvGraphicFramePr>
          <p:cNvPr id="4" name="对象 3"/>
          <p:cNvGraphicFramePr>
            <a:graphicFrameLocks noChangeAspect="1"/>
          </p:cNvGraphicFramePr>
          <p:nvPr>
            <p:extLst>
              <p:ext uri="{D42A27DB-BD31-4B8C-83A1-F6EECF244321}">
                <p14:modId xmlns:p14="http://schemas.microsoft.com/office/powerpoint/2010/main" val="2826134300"/>
              </p:ext>
            </p:extLst>
          </p:nvPr>
        </p:nvGraphicFramePr>
        <p:xfrm>
          <a:off x="827584" y="980728"/>
          <a:ext cx="7128793" cy="1255849"/>
        </p:xfrm>
        <a:graphic>
          <a:graphicData uri="http://schemas.openxmlformats.org/presentationml/2006/ole">
            <mc:AlternateContent xmlns:mc="http://schemas.openxmlformats.org/markup-compatibility/2006">
              <mc:Choice xmlns:v="urn:schemas-microsoft-com:vml" Requires="v">
                <p:oleObj spid="_x0000_s10420" name="Equation" r:id="rId3" imgW="2450880" imgH="431640" progId="Equation.DSMT4">
                  <p:embed/>
                </p:oleObj>
              </mc:Choice>
              <mc:Fallback>
                <p:oleObj name="Equation" r:id="rId3" imgW="2450880" imgH="431640" progId="Equation.DSMT4">
                  <p:embed/>
                  <p:pic>
                    <p:nvPicPr>
                      <p:cNvPr id="0" name=""/>
                      <p:cNvPicPr/>
                      <p:nvPr/>
                    </p:nvPicPr>
                    <p:blipFill>
                      <a:blip r:embed="rId4"/>
                      <a:stretch>
                        <a:fillRect/>
                      </a:stretch>
                    </p:blipFill>
                    <p:spPr>
                      <a:xfrm>
                        <a:off x="827584" y="980728"/>
                        <a:ext cx="7128793" cy="1255849"/>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913397723"/>
              </p:ext>
            </p:extLst>
          </p:nvPr>
        </p:nvGraphicFramePr>
        <p:xfrm>
          <a:off x="683568" y="2348880"/>
          <a:ext cx="504056" cy="648073"/>
        </p:xfrm>
        <a:graphic>
          <a:graphicData uri="http://schemas.openxmlformats.org/presentationml/2006/ole">
            <mc:AlternateContent xmlns:mc="http://schemas.openxmlformats.org/markup-compatibility/2006">
              <mc:Choice xmlns:v="urn:schemas-microsoft-com:vml" Requires="v">
                <p:oleObj spid="_x0000_s10421" name="Equation" r:id="rId5" imgW="177480" imgH="228600" progId="Equation.DSMT4">
                  <p:embed/>
                </p:oleObj>
              </mc:Choice>
              <mc:Fallback>
                <p:oleObj name="Equation" r:id="rId5" imgW="177480" imgH="228600" progId="Equation.DSMT4">
                  <p:embed/>
                  <p:pic>
                    <p:nvPicPr>
                      <p:cNvPr id="0" name=""/>
                      <p:cNvPicPr/>
                      <p:nvPr/>
                    </p:nvPicPr>
                    <p:blipFill>
                      <a:blip r:embed="rId6"/>
                      <a:stretch>
                        <a:fillRect/>
                      </a:stretch>
                    </p:blipFill>
                    <p:spPr>
                      <a:xfrm>
                        <a:off x="683568" y="2348880"/>
                        <a:ext cx="504056" cy="64807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29368136"/>
              </p:ext>
            </p:extLst>
          </p:nvPr>
        </p:nvGraphicFramePr>
        <p:xfrm>
          <a:off x="683567" y="2924944"/>
          <a:ext cx="540059" cy="648072"/>
        </p:xfrm>
        <a:graphic>
          <a:graphicData uri="http://schemas.openxmlformats.org/presentationml/2006/ole">
            <mc:AlternateContent xmlns:mc="http://schemas.openxmlformats.org/markup-compatibility/2006">
              <mc:Choice xmlns:v="urn:schemas-microsoft-com:vml" Requires="v">
                <p:oleObj spid="_x0000_s10422" name="Equation" r:id="rId7" imgW="190440" imgH="228600" progId="Equation.DSMT4">
                  <p:embed/>
                </p:oleObj>
              </mc:Choice>
              <mc:Fallback>
                <p:oleObj name="Equation" r:id="rId7" imgW="190440" imgH="228600" progId="Equation.DSMT4">
                  <p:embed/>
                  <p:pic>
                    <p:nvPicPr>
                      <p:cNvPr id="0" name=""/>
                      <p:cNvPicPr/>
                      <p:nvPr/>
                    </p:nvPicPr>
                    <p:blipFill>
                      <a:blip r:embed="rId8"/>
                      <a:stretch>
                        <a:fillRect/>
                      </a:stretch>
                    </p:blipFill>
                    <p:spPr>
                      <a:xfrm>
                        <a:off x="683567" y="2924944"/>
                        <a:ext cx="540059" cy="64807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108989833"/>
              </p:ext>
            </p:extLst>
          </p:nvPr>
        </p:nvGraphicFramePr>
        <p:xfrm>
          <a:off x="683568" y="3429000"/>
          <a:ext cx="1152128" cy="829531"/>
        </p:xfrm>
        <a:graphic>
          <a:graphicData uri="http://schemas.openxmlformats.org/presentationml/2006/ole">
            <mc:AlternateContent xmlns:mc="http://schemas.openxmlformats.org/markup-compatibility/2006">
              <mc:Choice xmlns:v="urn:schemas-microsoft-com:vml" Requires="v">
                <p:oleObj spid="_x0000_s10423" name="Equation" r:id="rId9" imgW="317160" imgH="228600" progId="Equation.DSMT4">
                  <p:embed/>
                </p:oleObj>
              </mc:Choice>
              <mc:Fallback>
                <p:oleObj name="Equation" r:id="rId9" imgW="317160" imgH="228600" progId="Equation.DSMT4">
                  <p:embed/>
                  <p:pic>
                    <p:nvPicPr>
                      <p:cNvPr id="0" name=""/>
                      <p:cNvPicPr/>
                      <p:nvPr/>
                    </p:nvPicPr>
                    <p:blipFill>
                      <a:blip r:embed="rId10"/>
                      <a:stretch>
                        <a:fillRect/>
                      </a:stretch>
                    </p:blipFill>
                    <p:spPr>
                      <a:xfrm>
                        <a:off x="683568" y="3429000"/>
                        <a:ext cx="1152128" cy="829531"/>
                      </a:xfrm>
                      <a:prstGeom prst="rect">
                        <a:avLst/>
                      </a:prstGeom>
                    </p:spPr>
                  </p:pic>
                </p:oleObj>
              </mc:Fallback>
            </mc:AlternateContent>
          </a:graphicData>
        </a:graphic>
      </p:graphicFrame>
    </p:spTree>
    <p:extLst>
      <p:ext uri="{BB962C8B-B14F-4D97-AF65-F5344CB8AC3E}">
        <p14:creationId xmlns:p14="http://schemas.microsoft.com/office/powerpoint/2010/main" val="32758367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a:t>Learning rate</a:t>
            </a:r>
            <a:endParaRPr lang="zh-CN" altLang="en-US" sz="5400" b="1"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5129" r="3443" b="8210"/>
          <a:stretch/>
        </p:blipFill>
        <p:spPr>
          <a:xfrm>
            <a:off x="611559" y="2564905"/>
            <a:ext cx="7866473" cy="4293096"/>
          </a:xfrm>
          <a:prstGeom prst="rect">
            <a:avLst/>
          </a:prstGeom>
        </p:spPr>
      </p:pic>
      <p:sp>
        <p:nvSpPr>
          <p:cNvPr id="3" name="内容占位符 2"/>
          <p:cNvSpPr>
            <a:spLocks noGrp="1"/>
          </p:cNvSpPr>
          <p:nvPr>
            <p:ph idx="1"/>
          </p:nvPr>
        </p:nvSpPr>
        <p:spPr>
          <a:xfrm>
            <a:off x="395536" y="1166018"/>
            <a:ext cx="8229600" cy="4525963"/>
          </a:xfrm>
        </p:spPr>
        <p:txBody>
          <a:bodyPr/>
          <a:lstStyle/>
          <a:p>
            <a:r>
              <a:rPr lang="en-US" altLang="zh-CN" dirty="0" smtClean="0"/>
              <a:t>How to choose the learning rate alpha for gradient descent, talk about </a:t>
            </a:r>
            <a:r>
              <a:rPr lang="en-US" altLang="zh-CN" dirty="0" err="1" smtClean="0"/>
              <a:t>debuggingmake</a:t>
            </a:r>
            <a:r>
              <a:rPr lang="en-US" altLang="zh-CN" dirty="0" smtClean="0"/>
              <a:t> sure the gradient descent working probably.</a:t>
            </a:r>
            <a:endParaRPr lang="zh-CN" altLang="en-US" dirty="0"/>
          </a:p>
        </p:txBody>
      </p:sp>
    </p:spTree>
    <p:extLst>
      <p:ext uri="{BB962C8B-B14F-4D97-AF65-F5344CB8AC3E}">
        <p14:creationId xmlns:p14="http://schemas.microsoft.com/office/powerpoint/2010/main" val="1807855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3959" r="4581" b="7530"/>
          <a:stretch/>
        </p:blipFill>
        <p:spPr>
          <a:xfrm>
            <a:off x="13950" y="1124744"/>
            <a:ext cx="9037033" cy="5733256"/>
          </a:xfrm>
        </p:spPr>
      </p:pic>
    </p:spTree>
    <p:extLst>
      <p:ext uri="{BB962C8B-B14F-4D97-AF65-F5344CB8AC3E}">
        <p14:creationId xmlns:p14="http://schemas.microsoft.com/office/powerpoint/2010/main" val="1003962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 For sufficiently small learning rate alpha, J of theta should decrease ( or stay same ) on every iteration. If learning rate is too small, gradient descent will be too slow.</a:t>
            </a: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382" t="-1119" r="11010" b="1119"/>
          <a:stretch/>
        </p:blipFill>
        <p:spPr>
          <a:xfrm>
            <a:off x="827584" y="3573016"/>
            <a:ext cx="7329715" cy="2961905"/>
          </a:xfrm>
          <a:prstGeom prst="rect">
            <a:avLst/>
          </a:prstGeom>
        </p:spPr>
      </p:pic>
    </p:spTree>
    <p:extLst>
      <p:ext uri="{BB962C8B-B14F-4D97-AF65-F5344CB8AC3E}">
        <p14:creationId xmlns:p14="http://schemas.microsoft.com/office/powerpoint/2010/main" val="24000535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r="6084" b="10119"/>
          <a:stretch/>
        </p:blipFill>
        <p:spPr>
          <a:xfrm>
            <a:off x="-180528" y="1268760"/>
            <a:ext cx="9577064" cy="5373216"/>
          </a:xfrm>
        </p:spPr>
      </p:pic>
    </p:spTree>
    <p:extLst>
      <p:ext uri="{BB962C8B-B14F-4D97-AF65-F5344CB8AC3E}">
        <p14:creationId xmlns:p14="http://schemas.microsoft.com/office/powerpoint/2010/main" val="37296247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260648"/>
            <a:ext cx="8229600" cy="4525963"/>
          </a:xfrm>
        </p:spPr>
        <p:txBody>
          <a:bodyPr/>
          <a:lstStyle/>
          <a:p>
            <a:r>
              <a:rPr lang="en-US" altLang="zh-CN" dirty="0" smtClean="0"/>
              <a:t> When implementing gradient descent, a good practice is to plot J of theta as a function of iterations, verify it always decreases in every iteration, both help you figure out the learning too small or too large, and help you verify the gradient descent correctly.</a:t>
            </a: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8272" t="13945" r="7833" b="9468"/>
          <a:stretch/>
        </p:blipFill>
        <p:spPr>
          <a:xfrm>
            <a:off x="1763688" y="3284984"/>
            <a:ext cx="5792048" cy="3573016"/>
          </a:xfrm>
          <a:prstGeom prst="rect">
            <a:avLst/>
          </a:prstGeom>
        </p:spPr>
      </p:pic>
    </p:spTree>
    <p:extLst>
      <p:ext uri="{BB962C8B-B14F-4D97-AF65-F5344CB8AC3E}">
        <p14:creationId xmlns:p14="http://schemas.microsoft.com/office/powerpoint/2010/main" val="42605979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4940" t="7237" r="5653" b="3278"/>
          <a:stretch/>
        </p:blipFill>
        <p:spPr>
          <a:xfrm>
            <a:off x="467544" y="1556994"/>
            <a:ext cx="7344816" cy="5328592"/>
          </a:xfrm>
        </p:spPr>
      </p:pic>
      <p:sp>
        <p:nvSpPr>
          <p:cNvPr id="2" name="标题 1"/>
          <p:cNvSpPr>
            <a:spLocks noGrp="1"/>
          </p:cNvSpPr>
          <p:nvPr>
            <p:ph type="title"/>
          </p:nvPr>
        </p:nvSpPr>
        <p:spPr>
          <a:xfrm>
            <a:off x="-1016" y="260648"/>
            <a:ext cx="9145016" cy="1426170"/>
          </a:xfrm>
        </p:spPr>
        <p:txBody>
          <a:bodyPr>
            <a:noAutofit/>
          </a:bodyPr>
          <a:lstStyle/>
          <a:p>
            <a:r>
              <a:rPr lang="en-US" altLang="zh-CN" sz="5400" b="1" dirty="0" smtClean="0"/>
              <a:t>normal equation</a:t>
            </a:r>
            <a:endParaRPr lang="zh-CN" altLang="en-US" sz="5400" b="1" dirty="0"/>
          </a:p>
        </p:txBody>
      </p:sp>
    </p:spTree>
    <p:extLst>
      <p:ext uri="{BB962C8B-B14F-4D97-AF65-F5344CB8AC3E}">
        <p14:creationId xmlns:p14="http://schemas.microsoft.com/office/powerpoint/2010/main" val="3118536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600200"/>
            <a:ext cx="8229600" cy="4997152"/>
          </a:xfrm>
        </p:spPr>
        <p:txBody>
          <a:bodyPr>
            <a:normAutofit/>
          </a:bodyPr>
          <a:lstStyle/>
          <a:p>
            <a:pPr marL="0" indent="0">
              <a:buNone/>
            </a:pPr>
            <a:r>
              <a:rPr lang="en-US" altLang="zh-CN" dirty="0" smtClean="0"/>
              <a:t>Machine learning algorithms:</a:t>
            </a:r>
          </a:p>
          <a:p>
            <a:r>
              <a:rPr lang="en-US" altLang="zh-CN" dirty="0"/>
              <a:t> </a:t>
            </a:r>
            <a:r>
              <a:rPr lang="en-US" altLang="zh-CN" dirty="0" smtClean="0"/>
              <a:t>Supervised learning——teach the program how to do something</a:t>
            </a:r>
          </a:p>
          <a:p>
            <a:r>
              <a:rPr lang="en-US" altLang="zh-CN" dirty="0"/>
              <a:t> </a:t>
            </a:r>
            <a:r>
              <a:rPr lang="en-US" altLang="zh-CN" dirty="0" smtClean="0"/>
              <a:t>Unsupervised learning——let it learn by itself</a:t>
            </a:r>
          </a:p>
          <a:p>
            <a:pPr marL="0" indent="0">
              <a:buNone/>
            </a:pPr>
            <a:r>
              <a:rPr lang="en-US" altLang="zh-CN" dirty="0" smtClean="0"/>
              <a:t>Others:</a:t>
            </a:r>
          </a:p>
          <a:p>
            <a:r>
              <a:rPr lang="en-US" altLang="zh-CN" dirty="0" smtClean="0"/>
              <a:t> Reinforcement learning</a:t>
            </a:r>
            <a:r>
              <a:rPr lang="zh-CN" altLang="en-US" dirty="0" smtClean="0"/>
              <a:t>（</a:t>
            </a:r>
            <a:r>
              <a:rPr lang="zh-CN" altLang="en-US" dirty="0"/>
              <a:t>强化学习</a:t>
            </a:r>
            <a:r>
              <a:rPr lang="zh-CN" altLang="en-US" dirty="0" smtClean="0"/>
              <a:t>）</a:t>
            </a:r>
            <a:endParaRPr lang="en-US" altLang="zh-CN" dirty="0" smtClean="0"/>
          </a:p>
          <a:p>
            <a:r>
              <a:rPr lang="en-US" altLang="zh-CN" dirty="0"/>
              <a:t> </a:t>
            </a:r>
            <a:r>
              <a:rPr lang="en-US" altLang="zh-CN" dirty="0" smtClean="0"/>
              <a:t>recommender systems</a:t>
            </a:r>
            <a:r>
              <a:rPr lang="zh-CN" altLang="en-US" dirty="0" smtClean="0"/>
              <a:t>（推荐系统）</a:t>
            </a:r>
            <a:endParaRPr lang="en-US" altLang="zh-CN" dirty="0" smtClean="0"/>
          </a:p>
          <a:p>
            <a:pPr marL="0" indent="0">
              <a:buNone/>
            </a:pPr>
            <a:r>
              <a:rPr lang="en-US" altLang="zh-CN" dirty="0"/>
              <a:t> </a:t>
            </a:r>
            <a:endParaRPr lang="zh-CN" altLang="en-US" dirty="0"/>
          </a:p>
        </p:txBody>
      </p:sp>
    </p:spTree>
    <p:extLst>
      <p:ext uri="{BB962C8B-B14F-4D97-AF65-F5344CB8AC3E}">
        <p14:creationId xmlns:p14="http://schemas.microsoft.com/office/powerpoint/2010/main" val="36419468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rotWithShape="1">
          <a:blip r:embed="rId3">
            <a:extLst>
              <a:ext uri="{28A0092B-C50C-407E-A947-70E740481C1C}">
                <a14:useLocalDpi xmlns:a14="http://schemas.microsoft.com/office/drawing/2010/main" val="0"/>
              </a:ext>
            </a:extLst>
          </a:blip>
          <a:srcRect l="7348" b="15739"/>
          <a:stretch/>
        </p:blipFill>
        <p:spPr>
          <a:xfrm>
            <a:off x="11696" y="1052736"/>
            <a:ext cx="9132304" cy="4896544"/>
          </a:xfrm>
        </p:spPr>
      </p:pic>
      <p:graphicFrame>
        <p:nvGraphicFramePr>
          <p:cNvPr id="4" name="对象 3"/>
          <p:cNvGraphicFramePr>
            <a:graphicFrameLocks noChangeAspect="1"/>
          </p:cNvGraphicFramePr>
          <p:nvPr>
            <p:extLst>
              <p:ext uri="{D42A27DB-BD31-4B8C-83A1-F6EECF244321}">
                <p14:modId xmlns:p14="http://schemas.microsoft.com/office/powerpoint/2010/main" val="3904238378"/>
              </p:ext>
            </p:extLst>
          </p:nvPr>
        </p:nvGraphicFramePr>
        <p:xfrm>
          <a:off x="3594100" y="2006600"/>
          <a:ext cx="914400" cy="198438"/>
        </p:xfrm>
        <a:graphic>
          <a:graphicData uri="http://schemas.openxmlformats.org/presentationml/2006/ole">
            <mc:AlternateContent xmlns:mc="http://schemas.openxmlformats.org/markup-compatibility/2006">
              <mc:Choice xmlns:v="urn:schemas-microsoft-com:vml" Requires="v">
                <p:oleObj spid="_x0000_s11309"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3594100" y="2006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6655327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6824" y="176245"/>
            <a:ext cx="8311639" cy="6421107"/>
          </a:xfrm>
        </p:spPr>
        <p:txBody>
          <a:bodyPr/>
          <a:lstStyle/>
          <a:p>
            <a:r>
              <a:rPr lang="en-US" altLang="zh-CN" dirty="0"/>
              <a:t> </a:t>
            </a:r>
            <a:r>
              <a:rPr lang="zh-CN" altLang="en-US" sz="2800" dirty="0"/>
              <a:t>假设</a:t>
            </a:r>
            <a:r>
              <a:rPr lang="zh-CN" altLang="en-US" sz="2800" dirty="0" smtClean="0"/>
              <a:t>我们有</a:t>
            </a:r>
            <a:r>
              <a:rPr lang="en-US" altLang="zh-CN" sz="2800" dirty="0" smtClean="0"/>
              <a:t>m</a:t>
            </a:r>
            <a:r>
              <a:rPr lang="zh-CN" altLang="en-US" sz="2800" dirty="0" smtClean="0"/>
              <a:t>个</a:t>
            </a:r>
            <a:r>
              <a:rPr lang="en-US" altLang="zh-CN" sz="2800" dirty="0" smtClean="0"/>
              <a:t>examples</a:t>
            </a:r>
            <a:r>
              <a:rPr lang="zh-CN" altLang="en-US" sz="2800" dirty="0" smtClean="0"/>
              <a:t>（训练样本），</a:t>
            </a:r>
            <a:endParaRPr lang="en-US" altLang="zh-CN" sz="2800" dirty="0" smtClean="0"/>
          </a:p>
          <a:p>
            <a:endParaRPr lang="en-US" altLang="zh-CN" dirty="0"/>
          </a:p>
          <a:p>
            <a:pPr marL="0" indent="0">
              <a:buNone/>
            </a:pPr>
            <a:r>
              <a:rPr lang="en-US" altLang="zh-CN" dirty="0" smtClean="0"/>
              <a:t>     </a:t>
            </a:r>
          </a:p>
          <a:p>
            <a:pPr marL="0" indent="0">
              <a:buNone/>
            </a:pPr>
            <a:endParaRPr lang="en-US" altLang="zh-CN" dirty="0"/>
          </a:p>
          <a:p>
            <a:pPr marL="0" indent="0">
              <a:buNone/>
            </a:pPr>
            <a:r>
              <a:rPr lang="en-US" altLang="zh-CN" sz="2800" dirty="0" smtClean="0"/>
              <a:t>      n</a:t>
            </a:r>
            <a:r>
              <a:rPr lang="zh-CN" altLang="en-US" sz="2800" dirty="0" smtClean="0"/>
              <a:t>个</a:t>
            </a:r>
            <a:r>
              <a:rPr lang="en-US" altLang="zh-CN" sz="2800" dirty="0" smtClean="0"/>
              <a:t>features</a:t>
            </a:r>
            <a:r>
              <a:rPr lang="zh-CN" altLang="en-US" sz="2800" dirty="0" smtClean="0"/>
              <a:t>（特征）</a:t>
            </a:r>
            <a:endParaRPr lang="en-US" altLang="zh-CN" sz="2800" dirty="0" smtClean="0"/>
          </a:p>
          <a:p>
            <a:pPr marL="0" indent="0">
              <a:buNone/>
            </a:pPr>
            <a:endParaRPr lang="en-US" altLang="zh-CN" dirty="0"/>
          </a:p>
          <a:p>
            <a:pPr marL="0" indent="0">
              <a:buNone/>
            </a:pPr>
            <a:endParaRPr lang="en-US" altLang="zh-CN" dirty="0" smtClean="0"/>
          </a:p>
          <a:p>
            <a:pPr marL="0" indent="0">
              <a:buNone/>
            </a:pPr>
            <a:r>
              <a:rPr lang="en-US" altLang="zh-CN" sz="2800" dirty="0" smtClean="0"/>
              <a:t>      </a:t>
            </a:r>
            <a:r>
              <a:rPr lang="zh-CN" altLang="en-US" sz="2800" dirty="0" smtClean="0"/>
              <a:t>首先计算</a:t>
            </a:r>
            <a:r>
              <a:rPr lang="en-US" altLang="zh-CN" sz="2800" dirty="0" smtClean="0"/>
              <a:t>design matrix </a:t>
            </a:r>
          </a:p>
          <a:p>
            <a:pPr marL="0" indent="0">
              <a:buNone/>
            </a:pP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1213307591"/>
              </p:ext>
            </p:extLst>
          </p:nvPr>
        </p:nvGraphicFramePr>
        <p:xfrm>
          <a:off x="1043608" y="692696"/>
          <a:ext cx="6800756" cy="720080"/>
        </p:xfrm>
        <a:graphic>
          <a:graphicData uri="http://schemas.openxmlformats.org/presentationml/2006/ole">
            <mc:AlternateContent xmlns:mc="http://schemas.openxmlformats.org/markup-compatibility/2006">
              <mc:Choice xmlns:v="urn:schemas-microsoft-com:vml" Requires="v">
                <p:oleObj spid="_x0000_s12504" name="Equation" r:id="rId3" imgW="2158920" imgH="228600" progId="Equation.DSMT4">
                  <p:embed/>
                </p:oleObj>
              </mc:Choice>
              <mc:Fallback>
                <p:oleObj name="Equation" r:id="rId3" imgW="2158920" imgH="228600" progId="Equation.DSMT4">
                  <p:embed/>
                  <p:pic>
                    <p:nvPicPr>
                      <p:cNvPr id="0" name=""/>
                      <p:cNvPicPr/>
                      <p:nvPr/>
                    </p:nvPicPr>
                    <p:blipFill>
                      <a:blip r:embed="rId4"/>
                      <a:stretch>
                        <a:fillRect/>
                      </a:stretch>
                    </p:blipFill>
                    <p:spPr>
                      <a:xfrm>
                        <a:off x="1043608" y="692696"/>
                        <a:ext cx="6800756" cy="72008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37311680"/>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12505"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394200" y="2362200"/>
                        <a:ext cx="914400" cy="19843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31824303"/>
              </p:ext>
            </p:extLst>
          </p:nvPr>
        </p:nvGraphicFramePr>
        <p:xfrm>
          <a:off x="4499992" y="1412776"/>
          <a:ext cx="4464496" cy="2808312"/>
        </p:xfrm>
        <a:graphic>
          <a:graphicData uri="http://schemas.openxmlformats.org/presentationml/2006/ole">
            <mc:AlternateContent xmlns:mc="http://schemas.openxmlformats.org/markup-compatibility/2006">
              <mc:Choice xmlns:v="urn:schemas-microsoft-com:vml" Requires="v">
                <p:oleObj spid="_x0000_s12506" name="Equation" r:id="rId7" imgW="1574640" imgH="990360" progId="Equation.DSMT4">
                  <p:embed/>
                </p:oleObj>
              </mc:Choice>
              <mc:Fallback>
                <p:oleObj name="Equation" r:id="rId7" imgW="1574640" imgH="990360" progId="Equation.DSMT4">
                  <p:embed/>
                  <p:pic>
                    <p:nvPicPr>
                      <p:cNvPr id="0" name=""/>
                      <p:cNvPicPr/>
                      <p:nvPr/>
                    </p:nvPicPr>
                    <p:blipFill>
                      <a:blip r:embed="rId8"/>
                      <a:stretch>
                        <a:fillRect/>
                      </a:stretch>
                    </p:blipFill>
                    <p:spPr>
                      <a:xfrm>
                        <a:off x="4499992" y="1412776"/>
                        <a:ext cx="4464496" cy="280831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166147927"/>
              </p:ext>
            </p:extLst>
          </p:nvPr>
        </p:nvGraphicFramePr>
        <p:xfrm>
          <a:off x="4716015" y="4365104"/>
          <a:ext cx="3483661" cy="2492896"/>
        </p:xfrm>
        <a:graphic>
          <a:graphicData uri="http://schemas.openxmlformats.org/presentationml/2006/ole">
            <mc:AlternateContent xmlns:mc="http://schemas.openxmlformats.org/markup-compatibility/2006">
              <mc:Choice xmlns:v="urn:schemas-microsoft-com:vml" Requires="v">
                <p:oleObj spid="_x0000_s12507" name="Equation" r:id="rId9" imgW="1384200" imgH="990360" progId="Equation.DSMT4">
                  <p:embed/>
                </p:oleObj>
              </mc:Choice>
              <mc:Fallback>
                <p:oleObj name="Equation" r:id="rId9" imgW="1384200" imgH="990360" progId="Equation.DSMT4">
                  <p:embed/>
                  <p:pic>
                    <p:nvPicPr>
                      <p:cNvPr id="0" name=""/>
                      <p:cNvPicPr/>
                      <p:nvPr/>
                    </p:nvPicPr>
                    <p:blipFill>
                      <a:blip r:embed="rId10"/>
                      <a:stretch>
                        <a:fillRect/>
                      </a:stretch>
                    </p:blipFill>
                    <p:spPr>
                      <a:xfrm>
                        <a:off x="4716015" y="4365104"/>
                        <a:ext cx="3483661" cy="2492896"/>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721500282"/>
              </p:ext>
            </p:extLst>
          </p:nvPr>
        </p:nvGraphicFramePr>
        <p:xfrm>
          <a:off x="971600" y="1412776"/>
          <a:ext cx="3808412" cy="952500"/>
        </p:xfrm>
        <a:graphic>
          <a:graphicData uri="http://schemas.openxmlformats.org/presentationml/2006/ole">
            <mc:AlternateContent xmlns:mc="http://schemas.openxmlformats.org/markup-compatibility/2006">
              <mc:Choice xmlns:v="urn:schemas-microsoft-com:vml" Requires="v">
                <p:oleObj spid="_x0000_s12508" name="Equation" r:id="rId11" imgW="1726920" imgH="431640" progId="Equation.DSMT4">
                  <p:embed/>
                </p:oleObj>
              </mc:Choice>
              <mc:Fallback>
                <p:oleObj name="Equation" r:id="rId11" imgW="1726920" imgH="431640" progId="Equation.DSMT4">
                  <p:embed/>
                  <p:pic>
                    <p:nvPicPr>
                      <p:cNvPr id="0" name="对象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600" y="1412776"/>
                        <a:ext cx="3808412"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634413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noChangeAspect="1"/>
          </p:cNvGraphicFramePr>
          <p:nvPr>
            <p:ph idx="1"/>
            <p:extLst>
              <p:ext uri="{D42A27DB-BD31-4B8C-83A1-F6EECF244321}">
                <p14:modId xmlns:p14="http://schemas.microsoft.com/office/powerpoint/2010/main" val="657524551"/>
              </p:ext>
            </p:extLst>
          </p:nvPr>
        </p:nvGraphicFramePr>
        <p:xfrm>
          <a:off x="467544" y="288449"/>
          <a:ext cx="3528392" cy="2524904"/>
        </p:xfrm>
        <a:graphic>
          <a:graphicData uri="http://schemas.openxmlformats.org/presentationml/2006/ole">
            <mc:AlternateContent xmlns:mc="http://schemas.openxmlformats.org/markup-compatibility/2006">
              <mc:Choice xmlns:v="urn:schemas-microsoft-com:vml" Requires="v">
                <p:oleObj spid="_x0000_s13567" name="Equation" r:id="rId3" imgW="1384200" imgH="990360" progId="Equation.DSMT4">
                  <p:embed/>
                </p:oleObj>
              </mc:Choice>
              <mc:Fallback>
                <p:oleObj name="Equation" r:id="rId3" imgW="1384200" imgH="99036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288449"/>
                        <a:ext cx="3528392" cy="2524904"/>
                      </a:xfrm>
                      <a:prstGeom prst="rect">
                        <a:avLst/>
                      </a:prstGeom>
                      <a:noFill/>
                      <a:ln>
                        <a:noFill/>
                      </a:ln>
                    </p:spPr>
                  </p:pic>
                </p:oleObj>
              </mc:Fallback>
            </mc:AlternateContent>
          </a:graphicData>
        </a:graphic>
      </p:graphicFrame>
      <p:sp>
        <p:nvSpPr>
          <p:cNvPr id="5" name="TextBox 4"/>
          <p:cNvSpPr txBox="1"/>
          <p:nvPr/>
        </p:nvSpPr>
        <p:spPr>
          <a:xfrm>
            <a:off x="3923928" y="1289291"/>
            <a:ext cx="1813317" cy="523220"/>
          </a:xfrm>
          <a:prstGeom prst="rect">
            <a:avLst/>
          </a:prstGeom>
          <a:noFill/>
        </p:spPr>
        <p:txBody>
          <a:bodyPr wrap="none" rtlCol="0">
            <a:spAutoFit/>
          </a:bodyPr>
          <a:lstStyle/>
          <a:p>
            <a:r>
              <a:rPr lang="zh-CN" altLang="en-US" sz="2800" dirty="0" smtClean="0"/>
              <a:t>当</a:t>
            </a:r>
            <a:r>
              <a:rPr lang="en-US" altLang="zh-CN" sz="2800" dirty="0" smtClean="0"/>
              <a:t>n=1</a:t>
            </a:r>
            <a:r>
              <a:rPr lang="zh-CN" altLang="en-US" sz="2800" dirty="0" smtClean="0"/>
              <a:t>时，</a:t>
            </a:r>
            <a:endParaRPr lang="zh-CN" altLang="en-US" sz="2800" dirty="0"/>
          </a:p>
        </p:txBody>
      </p:sp>
      <p:graphicFrame>
        <p:nvGraphicFramePr>
          <p:cNvPr id="6" name="对象 5"/>
          <p:cNvGraphicFramePr>
            <a:graphicFrameLocks noChangeAspect="1"/>
          </p:cNvGraphicFramePr>
          <p:nvPr>
            <p:extLst>
              <p:ext uri="{D42A27DB-BD31-4B8C-83A1-F6EECF244321}">
                <p14:modId xmlns:p14="http://schemas.microsoft.com/office/powerpoint/2010/main" val="934993872"/>
              </p:ext>
            </p:extLst>
          </p:nvPr>
        </p:nvGraphicFramePr>
        <p:xfrm>
          <a:off x="5436096" y="802915"/>
          <a:ext cx="4451379" cy="1495971"/>
        </p:xfrm>
        <a:graphic>
          <a:graphicData uri="http://schemas.openxmlformats.org/presentationml/2006/ole">
            <mc:AlternateContent xmlns:mc="http://schemas.openxmlformats.org/markup-compatibility/2006">
              <mc:Choice xmlns:v="urn:schemas-microsoft-com:vml" Requires="v">
                <p:oleObj spid="_x0000_s13568" name="Equation" r:id="rId5" imgW="1511280" imgH="507960" progId="Equation.DSMT4">
                  <p:embed/>
                </p:oleObj>
              </mc:Choice>
              <mc:Fallback>
                <p:oleObj name="Equation" r:id="rId5" imgW="1511280" imgH="507960" progId="Equation.DSMT4">
                  <p:embed/>
                  <p:pic>
                    <p:nvPicPr>
                      <p:cNvPr id="0" name=""/>
                      <p:cNvPicPr/>
                      <p:nvPr/>
                    </p:nvPicPr>
                    <p:blipFill>
                      <a:blip r:embed="rId6"/>
                      <a:stretch>
                        <a:fillRect/>
                      </a:stretch>
                    </p:blipFill>
                    <p:spPr>
                      <a:xfrm>
                        <a:off x="5436096" y="802915"/>
                        <a:ext cx="4451379" cy="149597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24932818"/>
              </p:ext>
            </p:extLst>
          </p:nvPr>
        </p:nvGraphicFramePr>
        <p:xfrm>
          <a:off x="2771800" y="2636912"/>
          <a:ext cx="2592288" cy="2592288"/>
        </p:xfrm>
        <a:graphic>
          <a:graphicData uri="http://schemas.openxmlformats.org/presentationml/2006/ole">
            <mc:AlternateContent xmlns:mc="http://schemas.openxmlformats.org/markup-compatibility/2006">
              <mc:Choice xmlns:v="urn:schemas-microsoft-com:vml" Requires="v">
                <p:oleObj spid="_x0000_s13569" name="Equation" r:id="rId7" imgW="990360" imgH="990360" progId="Equation.DSMT4">
                  <p:embed/>
                </p:oleObj>
              </mc:Choice>
              <mc:Fallback>
                <p:oleObj name="Equation" r:id="rId7" imgW="990360" imgH="990360" progId="Equation.DSMT4">
                  <p:embed/>
                  <p:pic>
                    <p:nvPicPr>
                      <p:cNvPr id="0" name=""/>
                      <p:cNvPicPr/>
                      <p:nvPr/>
                    </p:nvPicPr>
                    <p:blipFill>
                      <a:blip r:embed="rId8"/>
                      <a:stretch>
                        <a:fillRect/>
                      </a:stretch>
                    </p:blipFill>
                    <p:spPr>
                      <a:xfrm>
                        <a:off x="2771800" y="2636912"/>
                        <a:ext cx="2592288" cy="259228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049250508"/>
              </p:ext>
            </p:extLst>
          </p:nvPr>
        </p:nvGraphicFramePr>
        <p:xfrm>
          <a:off x="467544" y="2708920"/>
          <a:ext cx="2094002" cy="2577233"/>
        </p:xfrm>
        <a:graphic>
          <a:graphicData uri="http://schemas.openxmlformats.org/presentationml/2006/ole">
            <mc:AlternateContent xmlns:mc="http://schemas.openxmlformats.org/markup-compatibility/2006">
              <mc:Choice xmlns:v="urn:schemas-microsoft-com:vml" Requires="v">
                <p:oleObj spid="_x0000_s13570" name="Equation" r:id="rId9" imgW="825480" imgH="1015920" progId="Equation.DSMT4">
                  <p:embed/>
                </p:oleObj>
              </mc:Choice>
              <mc:Fallback>
                <p:oleObj name="Equation" r:id="rId9" imgW="825480" imgH="1015920" progId="Equation.DSMT4">
                  <p:embed/>
                  <p:pic>
                    <p:nvPicPr>
                      <p:cNvPr id="0" name=""/>
                      <p:cNvPicPr/>
                      <p:nvPr/>
                    </p:nvPicPr>
                    <p:blipFill>
                      <a:blip r:embed="rId10"/>
                      <a:stretch>
                        <a:fillRect/>
                      </a:stretch>
                    </p:blipFill>
                    <p:spPr>
                      <a:xfrm>
                        <a:off x="467544" y="2708920"/>
                        <a:ext cx="2094002" cy="257723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2543572"/>
              </p:ext>
            </p:extLst>
          </p:nvPr>
        </p:nvGraphicFramePr>
        <p:xfrm>
          <a:off x="539552" y="5445224"/>
          <a:ext cx="2880320" cy="614900"/>
        </p:xfrm>
        <a:graphic>
          <a:graphicData uri="http://schemas.openxmlformats.org/presentationml/2006/ole">
            <mc:AlternateContent xmlns:mc="http://schemas.openxmlformats.org/markup-compatibility/2006">
              <mc:Choice xmlns:v="urn:schemas-microsoft-com:vml" Requires="v">
                <p:oleObj spid="_x0000_s13571" name="Equation" r:id="rId11" imgW="1130040" imgH="241200" progId="Equation.DSMT4">
                  <p:embed/>
                </p:oleObj>
              </mc:Choice>
              <mc:Fallback>
                <p:oleObj name="Equation" r:id="rId11" imgW="1130040" imgH="241200" progId="Equation.DSMT4">
                  <p:embed/>
                  <p:pic>
                    <p:nvPicPr>
                      <p:cNvPr id="0" name=""/>
                      <p:cNvPicPr/>
                      <p:nvPr/>
                    </p:nvPicPr>
                    <p:blipFill>
                      <a:blip r:embed="rId12"/>
                      <a:stretch>
                        <a:fillRect/>
                      </a:stretch>
                    </p:blipFill>
                    <p:spPr>
                      <a:xfrm>
                        <a:off x="539552" y="5445224"/>
                        <a:ext cx="2880320" cy="614900"/>
                      </a:xfrm>
                      <a:prstGeom prst="rect">
                        <a:avLst/>
                      </a:prstGeom>
                    </p:spPr>
                  </p:pic>
                </p:oleObj>
              </mc:Fallback>
            </mc:AlternateContent>
          </a:graphicData>
        </a:graphic>
      </p:graphicFrame>
      <p:sp>
        <p:nvSpPr>
          <p:cNvPr id="10" name="TextBox 9"/>
          <p:cNvSpPr txBox="1"/>
          <p:nvPr/>
        </p:nvSpPr>
        <p:spPr>
          <a:xfrm>
            <a:off x="3791046" y="5517232"/>
            <a:ext cx="2451312" cy="523220"/>
          </a:xfrm>
          <a:prstGeom prst="rect">
            <a:avLst/>
          </a:prstGeom>
          <a:noFill/>
        </p:spPr>
        <p:txBody>
          <a:bodyPr wrap="none" rtlCol="0">
            <a:spAutoFit/>
          </a:bodyPr>
          <a:lstStyle/>
          <a:p>
            <a:r>
              <a:rPr lang="en-US" altLang="zh-CN" sz="2800" dirty="0" smtClean="0"/>
              <a:t>The solution of </a:t>
            </a:r>
            <a:endParaRPr lang="zh-CN" altLang="en-US" sz="2800" dirty="0"/>
          </a:p>
        </p:txBody>
      </p:sp>
      <p:graphicFrame>
        <p:nvGraphicFramePr>
          <p:cNvPr id="11" name="对象 10"/>
          <p:cNvGraphicFramePr>
            <a:graphicFrameLocks noChangeAspect="1"/>
          </p:cNvGraphicFramePr>
          <p:nvPr>
            <p:extLst>
              <p:ext uri="{D42A27DB-BD31-4B8C-83A1-F6EECF244321}">
                <p14:modId xmlns:p14="http://schemas.microsoft.com/office/powerpoint/2010/main" val="1728951808"/>
              </p:ext>
            </p:extLst>
          </p:nvPr>
        </p:nvGraphicFramePr>
        <p:xfrm>
          <a:off x="6222638" y="5517232"/>
          <a:ext cx="1427723" cy="668296"/>
        </p:xfrm>
        <a:graphic>
          <a:graphicData uri="http://schemas.openxmlformats.org/presentationml/2006/ole">
            <mc:AlternateContent xmlns:mc="http://schemas.openxmlformats.org/markup-compatibility/2006">
              <mc:Choice xmlns:v="urn:schemas-microsoft-com:vml" Requires="v">
                <p:oleObj spid="_x0000_s13572" name="Equation" r:id="rId13" imgW="596880" imgH="279360" progId="Equation.DSMT4">
                  <p:embed/>
                </p:oleObj>
              </mc:Choice>
              <mc:Fallback>
                <p:oleObj name="Equation" r:id="rId13" imgW="596880" imgH="279360" progId="Equation.DSMT4">
                  <p:embed/>
                  <p:pic>
                    <p:nvPicPr>
                      <p:cNvPr id="0" name=""/>
                      <p:cNvPicPr/>
                      <p:nvPr/>
                    </p:nvPicPr>
                    <p:blipFill>
                      <a:blip r:embed="rId14"/>
                      <a:stretch>
                        <a:fillRect/>
                      </a:stretch>
                    </p:blipFill>
                    <p:spPr>
                      <a:xfrm>
                        <a:off x="6222638" y="5517232"/>
                        <a:ext cx="1427723" cy="668296"/>
                      </a:xfrm>
                      <a:prstGeom prst="rect">
                        <a:avLst/>
                      </a:prstGeom>
                    </p:spPr>
                  </p:pic>
                </p:oleObj>
              </mc:Fallback>
            </mc:AlternateContent>
          </a:graphicData>
        </a:graphic>
      </p:graphicFrame>
    </p:spTree>
    <p:extLst>
      <p:ext uri="{BB962C8B-B14F-4D97-AF65-F5344CB8AC3E}">
        <p14:creationId xmlns:p14="http://schemas.microsoft.com/office/powerpoint/2010/main" val="21971010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620688"/>
            <a:ext cx="8229600" cy="5793507"/>
          </a:xfrm>
        </p:spPr>
        <p:txBody>
          <a:bodyPr>
            <a:normAutofit/>
          </a:bodyPr>
          <a:lstStyle/>
          <a:p>
            <a:r>
              <a:rPr lang="en-US" altLang="zh-CN" sz="2800" dirty="0" smtClean="0"/>
              <a:t> If             is non-invertible  matrix(singular matrix), there are two causes:</a:t>
            </a:r>
          </a:p>
          <a:p>
            <a:r>
              <a:rPr lang="en-US" altLang="zh-CN" sz="2800" dirty="0" smtClean="0"/>
              <a:t>Too many features(e.g.              ) ——you need to use regularization,  or delete some features</a:t>
            </a:r>
          </a:p>
          <a:p>
            <a:r>
              <a:rPr lang="en-US" altLang="zh-CN" sz="2800" dirty="0" smtClean="0"/>
              <a:t>Have redundant features(linear dependent features)——get rid of redundancy</a:t>
            </a:r>
          </a:p>
          <a:p>
            <a:r>
              <a:rPr lang="en-US" altLang="zh-CN" sz="2800" dirty="0" smtClean="0"/>
              <a:t>Normal equation is the name of the method we use to solve</a:t>
            </a:r>
          </a:p>
          <a:p>
            <a:r>
              <a:rPr lang="en-US" altLang="zh-CN" sz="2800" dirty="0" smtClean="0"/>
              <a:t>When we use normal equation to solve the data, we don’t need to worry about the scale of the data, we don’t need to rescale the features.      </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4217057994"/>
              </p:ext>
            </p:extLst>
          </p:nvPr>
        </p:nvGraphicFramePr>
        <p:xfrm>
          <a:off x="1331640" y="620688"/>
          <a:ext cx="864096" cy="432048"/>
        </p:xfrm>
        <a:graphic>
          <a:graphicData uri="http://schemas.openxmlformats.org/presentationml/2006/ole">
            <mc:AlternateContent xmlns:mc="http://schemas.openxmlformats.org/markup-compatibility/2006">
              <mc:Choice xmlns:v="urn:schemas-microsoft-com:vml" Requires="v">
                <p:oleObj spid="_x0000_s14462" name="Equation" r:id="rId4" imgW="380880" imgH="190440" progId="Equation.DSMT4">
                  <p:embed/>
                </p:oleObj>
              </mc:Choice>
              <mc:Fallback>
                <p:oleObj name="Equation" r:id="rId4" imgW="380880" imgH="190440" progId="Equation.DSMT4">
                  <p:embed/>
                  <p:pic>
                    <p:nvPicPr>
                      <p:cNvPr id="0" name=""/>
                      <p:cNvPicPr/>
                      <p:nvPr/>
                    </p:nvPicPr>
                    <p:blipFill>
                      <a:blip r:embed="rId5"/>
                      <a:stretch>
                        <a:fillRect/>
                      </a:stretch>
                    </p:blipFill>
                    <p:spPr>
                      <a:xfrm>
                        <a:off x="1331640" y="620688"/>
                        <a:ext cx="864096" cy="43204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63002997"/>
              </p:ext>
            </p:extLst>
          </p:nvPr>
        </p:nvGraphicFramePr>
        <p:xfrm>
          <a:off x="4283968" y="1628800"/>
          <a:ext cx="936104" cy="392560"/>
        </p:xfrm>
        <a:graphic>
          <a:graphicData uri="http://schemas.openxmlformats.org/presentationml/2006/ole">
            <mc:AlternateContent xmlns:mc="http://schemas.openxmlformats.org/markup-compatibility/2006">
              <mc:Choice xmlns:v="urn:schemas-microsoft-com:vml" Requires="v">
                <p:oleObj spid="_x0000_s14463" name="Equation" r:id="rId6" imgW="393480" imgH="164880" progId="Equation.DSMT4">
                  <p:embed/>
                </p:oleObj>
              </mc:Choice>
              <mc:Fallback>
                <p:oleObj name="Equation" r:id="rId6" imgW="393480" imgH="164880" progId="Equation.DSMT4">
                  <p:embed/>
                  <p:pic>
                    <p:nvPicPr>
                      <p:cNvPr id="0" name=""/>
                      <p:cNvPicPr/>
                      <p:nvPr/>
                    </p:nvPicPr>
                    <p:blipFill>
                      <a:blip r:embed="rId7"/>
                      <a:stretch>
                        <a:fillRect/>
                      </a:stretch>
                    </p:blipFill>
                    <p:spPr>
                      <a:xfrm>
                        <a:off x="4283968" y="1628800"/>
                        <a:ext cx="936104" cy="39256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317939003"/>
              </p:ext>
            </p:extLst>
          </p:nvPr>
        </p:nvGraphicFramePr>
        <p:xfrm>
          <a:off x="2195736" y="3861048"/>
          <a:ext cx="2448272" cy="522316"/>
        </p:xfrm>
        <a:graphic>
          <a:graphicData uri="http://schemas.openxmlformats.org/presentationml/2006/ole">
            <mc:AlternateContent xmlns:mc="http://schemas.openxmlformats.org/markup-compatibility/2006">
              <mc:Choice xmlns:v="urn:schemas-microsoft-com:vml" Requires="v">
                <p:oleObj spid="_x0000_s14464" name="Equation" r:id="rId8" imgW="1130040" imgH="241200" progId="Equation.DSMT4">
                  <p:embed/>
                </p:oleObj>
              </mc:Choice>
              <mc:Fallback>
                <p:oleObj name="Equation" r:id="rId8" imgW="1130040" imgH="241200" progId="Equation.DSMT4">
                  <p:embed/>
                  <p:pic>
                    <p:nvPicPr>
                      <p:cNvPr id="0"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736" y="3861048"/>
                        <a:ext cx="2448272" cy="52231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501234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8600" y="274638"/>
            <a:ext cx="10801200" cy="1143000"/>
          </a:xfrm>
        </p:spPr>
        <p:txBody>
          <a:bodyPr>
            <a:noAutofit/>
          </a:bodyPr>
          <a:lstStyle/>
          <a:p>
            <a:r>
              <a:rPr lang="en-US" altLang="zh-CN" sz="5000" b="1" dirty="0" smtClean="0"/>
              <a:t>Logistic regression : Classification </a:t>
            </a:r>
            <a:endParaRPr lang="zh-CN" altLang="en-US" sz="5000" b="1"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6928" t="6269" r="27651" b="7145"/>
          <a:stretch/>
        </p:blipFill>
        <p:spPr>
          <a:xfrm>
            <a:off x="755576" y="1196752"/>
            <a:ext cx="7848872" cy="5851121"/>
          </a:xfrm>
        </p:spPr>
      </p:pic>
    </p:spTree>
    <p:extLst>
      <p:ext uri="{BB962C8B-B14F-4D97-AF65-F5344CB8AC3E}">
        <p14:creationId xmlns:p14="http://schemas.microsoft.com/office/powerpoint/2010/main" val="9391040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3821" t="7715" r="2692"/>
          <a:stretch/>
        </p:blipFill>
        <p:spPr>
          <a:xfrm>
            <a:off x="683568" y="0"/>
            <a:ext cx="7632848" cy="7056612"/>
          </a:xfrm>
        </p:spPr>
      </p:pic>
    </p:spTree>
    <p:extLst>
      <p:ext uri="{BB962C8B-B14F-4D97-AF65-F5344CB8AC3E}">
        <p14:creationId xmlns:p14="http://schemas.microsoft.com/office/powerpoint/2010/main" val="33545587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28" y="-1"/>
            <a:ext cx="9505056" cy="6886583"/>
          </a:xfrm>
        </p:spPr>
      </p:pic>
      <p:pic>
        <p:nvPicPr>
          <p:cNvPr id="5" name="内容占位符 3"/>
          <p:cNvPicPr>
            <a:picLocks noChangeAspect="1"/>
          </p:cNvPicPr>
          <p:nvPr/>
        </p:nvPicPr>
        <p:blipFill rotWithShape="1">
          <a:blip r:embed="rId3">
            <a:extLst>
              <a:ext uri="{28A0092B-C50C-407E-A947-70E740481C1C}">
                <a14:useLocalDpi xmlns:a14="http://schemas.microsoft.com/office/drawing/2010/main" val="0"/>
              </a:ext>
            </a:extLst>
          </a:blip>
          <a:srcRect l="15047" r="10345"/>
          <a:stretch/>
        </p:blipFill>
        <p:spPr>
          <a:xfrm>
            <a:off x="6156176" y="2852935"/>
            <a:ext cx="2799138" cy="2118361"/>
          </a:xfrm>
          <a:prstGeom prst="rect">
            <a:avLst/>
          </a:prstGeom>
        </p:spPr>
      </p:pic>
    </p:spTree>
    <p:extLst>
      <p:ext uri="{BB962C8B-B14F-4D97-AF65-F5344CB8AC3E}">
        <p14:creationId xmlns:p14="http://schemas.microsoft.com/office/powerpoint/2010/main" val="1598816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5400" b="1" dirty="0" smtClean="0"/>
              <a:t>Logistic regression : Model</a:t>
            </a:r>
            <a:endParaRPr lang="zh-CN" altLang="en-US" sz="5400" b="1" dirty="0"/>
          </a:p>
        </p:txBody>
      </p:sp>
      <p:sp>
        <p:nvSpPr>
          <p:cNvPr id="3" name="内容占位符 2"/>
          <p:cNvSpPr>
            <a:spLocks noGrp="1"/>
          </p:cNvSpPr>
          <p:nvPr>
            <p:ph idx="1"/>
          </p:nvPr>
        </p:nvSpPr>
        <p:spPr>
          <a:xfrm>
            <a:off x="395536" y="1412776"/>
            <a:ext cx="8748464" cy="6120680"/>
          </a:xfrm>
        </p:spPr>
        <p:txBody>
          <a:bodyPr>
            <a:normAutofit/>
          </a:bodyPr>
          <a:lstStyle/>
          <a:p>
            <a:r>
              <a:rPr lang="en-US" altLang="zh-CN" dirty="0"/>
              <a:t> We have class labels                , we want a classifier, and   </a:t>
            </a:r>
            <a:r>
              <a:rPr lang="en-US" altLang="zh-CN" dirty="0" smtClean="0"/>
              <a:t>                                                                                                  How to represent the hypothesis?</a:t>
            </a:r>
          </a:p>
          <a:p>
            <a:endParaRPr lang="en-US" altLang="zh-CN" dirty="0"/>
          </a:p>
          <a:p>
            <a:r>
              <a:rPr lang="en-US" altLang="zh-CN" dirty="0" smtClean="0"/>
              <a:t>In particular</a:t>
            </a:r>
          </a:p>
          <a:p>
            <a:pPr marL="0" indent="0">
              <a:buNone/>
            </a:pPr>
            <a:r>
              <a:rPr lang="en-US" altLang="zh-CN" dirty="0" smtClean="0"/>
              <a:t>                                             </a:t>
            </a:r>
          </a:p>
          <a:p>
            <a:pPr marL="0" indent="0">
              <a:buNone/>
            </a:pPr>
            <a:r>
              <a:rPr lang="en-US" altLang="zh-CN" dirty="0" smtClean="0"/>
              <a:t>    the output value between 0 and 1</a:t>
            </a:r>
          </a:p>
          <a:p>
            <a:pPr marL="0" indent="0">
              <a:buNone/>
            </a:pPr>
            <a:r>
              <a:rPr lang="en-US" altLang="zh-CN" dirty="0" smtClean="0"/>
              <a:t>            called sigmoid function or logistic function  </a:t>
            </a:r>
            <a:endParaRPr lang="en-US" altLang="zh-CN" dirty="0"/>
          </a:p>
          <a:p>
            <a:pPr marL="0" indent="0">
              <a:buNone/>
            </a:pPr>
            <a:r>
              <a:rPr lang="en-US" altLang="zh-CN" dirty="0" smtClean="0"/>
              <a:t>  </a:t>
            </a:r>
          </a:p>
          <a:p>
            <a:pPr marL="0" indent="0">
              <a:buNone/>
            </a:pPr>
            <a:r>
              <a:rPr lang="en-US" altLang="zh-CN" dirty="0" smtClean="0"/>
              <a:t>                 </a:t>
            </a:r>
          </a:p>
          <a:p>
            <a:pPr marL="0"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104993589"/>
              </p:ext>
            </p:extLst>
          </p:nvPr>
        </p:nvGraphicFramePr>
        <p:xfrm>
          <a:off x="2267744" y="2924944"/>
          <a:ext cx="2592288" cy="656713"/>
        </p:xfrm>
        <a:graphic>
          <a:graphicData uri="http://schemas.openxmlformats.org/presentationml/2006/ole">
            <mc:AlternateContent xmlns:mc="http://schemas.openxmlformats.org/markup-compatibility/2006">
              <mc:Choice xmlns:v="urn:schemas-microsoft-com:vml" Requires="v">
                <p:oleObj spid="_x0000_s17566" name="Equation" r:id="rId3" imgW="952200" imgH="241200" progId="Equation.DSMT4">
                  <p:embed/>
                </p:oleObj>
              </mc:Choice>
              <mc:Fallback>
                <p:oleObj name="Equation" r:id="rId3" imgW="952200" imgH="241200" progId="Equation.DSMT4">
                  <p:embed/>
                  <p:pic>
                    <p:nvPicPr>
                      <p:cNvPr id="0" name=""/>
                      <p:cNvPicPr/>
                      <p:nvPr/>
                    </p:nvPicPr>
                    <p:blipFill>
                      <a:blip r:embed="rId4"/>
                      <a:stretch>
                        <a:fillRect/>
                      </a:stretch>
                    </p:blipFill>
                    <p:spPr>
                      <a:xfrm>
                        <a:off x="2267744" y="2924944"/>
                        <a:ext cx="2592288" cy="65671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865350705"/>
              </p:ext>
            </p:extLst>
          </p:nvPr>
        </p:nvGraphicFramePr>
        <p:xfrm>
          <a:off x="2411760" y="3995340"/>
          <a:ext cx="2032059" cy="926380"/>
        </p:xfrm>
        <a:graphic>
          <a:graphicData uri="http://schemas.openxmlformats.org/presentationml/2006/ole">
            <mc:AlternateContent xmlns:mc="http://schemas.openxmlformats.org/markup-compatibility/2006">
              <mc:Choice xmlns:v="urn:schemas-microsoft-com:vml" Requires="v">
                <p:oleObj spid="_x0000_s17567" name="Equation" r:id="rId5" imgW="863280" imgH="393480" progId="Equation.DSMT4">
                  <p:embed/>
                </p:oleObj>
              </mc:Choice>
              <mc:Fallback>
                <p:oleObj name="Equation" r:id="rId5" imgW="863280" imgH="393480" progId="Equation.DSMT4">
                  <p:embed/>
                  <p:pic>
                    <p:nvPicPr>
                      <p:cNvPr id="0" name=""/>
                      <p:cNvPicPr/>
                      <p:nvPr/>
                    </p:nvPicPr>
                    <p:blipFill>
                      <a:blip r:embed="rId6"/>
                      <a:stretch>
                        <a:fillRect/>
                      </a:stretch>
                    </p:blipFill>
                    <p:spPr>
                      <a:xfrm>
                        <a:off x="2411760" y="3995340"/>
                        <a:ext cx="2032059" cy="926380"/>
                      </a:xfrm>
                      <a:prstGeom prst="rect">
                        <a:avLst/>
                      </a:prstGeom>
                    </p:spPr>
                  </p:pic>
                </p:oleObj>
              </mc:Fallback>
            </mc:AlternateContent>
          </a:graphicData>
        </a:graphic>
      </p:graphicFrame>
      <p:pic>
        <p:nvPicPr>
          <p:cNvPr id="6" name="图片 5"/>
          <p:cNvPicPr>
            <a:picLocks noChangeAspect="1"/>
          </p:cNvPicPr>
          <p:nvPr/>
        </p:nvPicPr>
        <p:blipFill rotWithShape="1">
          <a:blip r:embed="rId7">
            <a:extLst>
              <a:ext uri="{28A0092B-C50C-407E-A947-70E740481C1C}">
                <a14:useLocalDpi xmlns:a14="http://schemas.microsoft.com/office/drawing/2010/main" val="0"/>
              </a:ext>
            </a:extLst>
          </a:blip>
          <a:srcRect l="2504" r="3238"/>
          <a:stretch/>
        </p:blipFill>
        <p:spPr>
          <a:xfrm>
            <a:off x="5281126" y="2885593"/>
            <a:ext cx="3366357" cy="1790476"/>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2637262497"/>
              </p:ext>
            </p:extLst>
          </p:nvPr>
        </p:nvGraphicFramePr>
        <p:xfrm>
          <a:off x="755576" y="5373216"/>
          <a:ext cx="787588" cy="504056"/>
        </p:xfrm>
        <a:graphic>
          <a:graphicData uri="http://schemas.openxmlformats.org/presentationml/2006/ole">
            <mc:AlternateContent xmlns:mc="http://schemas.openxmlformats.org/markup-compatibility/2006">
              <mc:Choice xmlns:v="urn:schemas-microsoft-com:vml" Requires="v">
                <p:oleObj spid="_x0000_s17568" name="Equation" r:id="rId8" imgW="317160" imgH="203040" progId="Equation.DSMT4">
                  <p:embed/>
                </p:oleObj>
              </mc:Choice>
              <mc:Fallback>
                <p:oleObj name="Equation" r:id="rId8" imgW="317160" imgH="203040" progId="Equation.DSMT4">
                  <p:embed/>
                  <p:pic>
                    <p:nvPicPr>
                      <p:cNvPr id="0" name=""/>
                      <p:cNvPicPr/>
                      <p:nvPr/>
                    </p:nvPicPr>
                    <p:blipFill>
                      <a:blip r:embed="rId9"/>
                      <a:stretch>
                        <a:fillRect/>
                      </a:stretch>
                    </p:blipFill>
                    <p:spPr>
                      <a:xfrm>
                        <a:off x="755576" y="5373216"/>
                        <a:ext cx="787588" cy="50405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052925248"/>
              </p:ext>
            </p:extLst>
          </p:nvPr>
        </p:nvGraphicFramePr>
        <p:xfrm>
          <a:off x="1547664" y="5733256"/>
          <a:ext cx="4896543" cy="985468"/>
        </p:xfrm>
        <a:graphic>
          <a:graphicData uri="http://schemas.openxmlformats.org/presentationml/2006/ole">
            <mc:AlternateContent xmlns:mc="http://schemas.openxmlformats.org/markup-compatibility/2006">
              <mc:Choice xmlns:v="urn:schemas-microsoft-com:vml" Requires="v">
                <p:oleObj spid="_x0000_s17569" name="Equation" r:id="rId10" imgW="2019240" imgH="406080" progId="Equation.DSMT4">
                  <p:embed/>
                </p:oleObj>
              </mc:Choice>
              <mc:Fallback>
                <p:oleObj name="Equation" r:id="rId10" imgW="2019240" imgH="406080" progId="Equation.DSMT4">
                  <p:embed/>
                  <p:pic>
                    <p:nvPicPr>
                      <p:cNvPr id="0" name=""/>
                      <p:cNvPicPr/>
                      <p:nvPr/>
                    </p:nvPicPr>
                    <p:blipFill>
                      <a:blip r:embed="rId11"/>
                      <a:stretch>
                        <a:fillRect/>
                      </a:stretch>
                    </p:blipFill>
                    <p:spPr>
                      <a:xfrm>
                        <a:off x="1547664" y="5733256"/>
                        <a:ext cx="4896543" cy="98546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133793316"/>
              </p:ext>
            </p:extLst>
          </p:nvPr>
        </p:nvGraphicFramePr>
        <p:xfrm>
          <a:off x="4414067" y="1412776"/>
          <a:ext cx="1323975" cy="576263"/>
        </p:xfrm>
        <a:graphic>
          <a:graphicData uri="http://schemas.openxmlformats.org/presentationml/2006/ole">
            <mc:AlternateContent xmlns:mc="http://schemas.openxmlformats.org/markup-compatibility/2006">
              <mc:Choice xmlns:v="urn:schemas-microsoft-com:vml" Requires="v">
                <p:oleObj spid="_x0000_s17570" name="Equation" r:id="rId12" imgW="583920" imgH="253800" progId="Equation.DSMT4">
                  <p:embed/>
                </p:oleObj>
              </mc:Choice>
              <mc:Fallback>
                <p:oleObj name="Equation" r:id="rId12" imgW="583920" imgH="253800" progId="Equation.DSMT4">
                  <p:embed/>
                  <p:pic>
                    <p:nvPicPr>
                      <p:cNvPr id="0" name="对象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4067" y="1412776"/>
                        <a:ext cx="13239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75305882"/>
              </p:ext>
            </p:extLst>
          </p:nvPr>
        </p:nvGraphicFramePr>
        <p:xfrm>
          <a:off x="3203848" y="1988840"/>
          <a:ext cx="1728788" cy="509588"/>
        </p:xfrm>
        <a:graphic>
          <a:graphicData uri="http://schemas.openxmlformats.org/presentationml/2006/ole">
            <mc:AlternateContent xmlns:mc="http://schemas.openxmlformats.org/markup-compatibility/2006">
              <mc:Choice xmlns:v="urn:schemas-microsoft-com:vml" Requires="v">
                <p:oleObj spid="_x0000_s17571" name="Equation" r:id="rId14" imgW="774360" imgH="228600" progId="Equation.DSMT4">
                  <p:embed/>
                </p:oleObj>
              </mc:Choice>
              <mc:Fallback>
                <p:oleObj name="Equation" r:id="rId14" imgW="774360" imgH="228600" progId="Equation.DSMT4">
                  <p:embed/>
                  <p:pic>
                    <p:nvPicPr>
                      <p:cNvPr id="0" name="对象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3848" y="1988840"/>
                        <a:ext cx="1728788"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106762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260648"/>
            <a:ext cx="8892480" cy="5865515"/>
          </a:xfrm>
        </p:spPr>
        <p:txBody>
          <a:bodyPr/>
          <a:lstStyle/>
          <a:p>
            <a:r>
              <a:rPr lang="en-US" altLang="zh-CN" dirty="0" smtClean="0"/>
              <a:t> </a:t>
            </a:r>
            <a:r>
              <a:rPr lang="en-US" altLang="zh-CN" b="1" dirty="0" smtClean="0"/>
              <a:t>Talk about more interpretation about the  output of the model</a:t>
            </a:r>
          </a:p>
          <a:p>
            <a:r>
              <a:rPr lang="en-US" altLang="zh-CN" dirty="0" smtClean="0"/>
              <a:t> The output of the model           </a:t>
            </a:r>
          </a:p>
          <a:p>
            <a:r>
              <a:rPr lang="en-US" altLang="zh-CN" b="1" dirty="0"/>
              <a:t> </a:t>
            </a:r>
            <a:r>
              <a:rPr lang="en-US" altLang="zh-CN" b="1" dirty="0" smtClean="0"/>
              <a:t>         = the estimate of the probability that y=1 for a given x </a:t>
            </a:r>
            <a:endParaRPr lang="zh-CN" altLang="en-US" b="1" dirty="0"/>
          </a:p>
        </p:txBody>
      </p:sp>
      <p:graphicFrame>
        <p:nvGraphicFramePr>
          <p:cNvPr id="4" name="对象 3"/>
          <p:cNvGraphicFramePr>
            <a:graphicFrameLocks noChangeAspect="1"/>
          </p:cNvGraphicFramePr>
          <p:nvPr>
            <p:extLst>
              <p:ext uri="{D42A27DB-BD31-4B8C-83A1-F6EECF244321}">
                <p14:modId xmlns:p14="http://schemas.microsoft.com/office/powerpoint/2010/main" val="1598366580"/>
              </p:ext>
            </p:extLst>
          </p:nvPr>
        </p:nvGraphicFramePr>
        <p:xfrm>
          <a:off x="683568" y="1916832"/>
          <a:ext cx="928102" cy="576064"/>
        </p:xfrm>
        <a:graphic>
          <a:graphicData uri="http://schemas.openxmlformats.org/presentationml/2006/ole">
            <mc:AlternateContent xmlns:mc="http://schemas.openxmlformats.org/markup-compatibility/2006">
              <mc:Choice xmlns:v="urn:schemas-microsoft-com:vml" Requires="v">
                <p:oleObj spid="_x0000_s18510" name="Equation" r:id="rId3" imgW="368280" imgH="228600" progId="Equation.DSMT4">
                  <p:embed/>
                </p:oleObj>
              </mc:Choice>
              <mc:Fallback>
                <p:oleObj name="Equation" r:id="rId3" imgW="368280" imgH="228600" progId="Equation.DSMT4">
                  <p:embed/>
                  <p:pic>
                    <p:nvPicPr>
                      <p:cNvPr id="0" name=""/>
                      <p:cNvPicPr/>
                      <p:nvPr/>
                    </p:nvPicPr>
                    <p:blipFill>
                      <a:blip r:embed="rId4"/>
                      <a:stretch>
                        <a:fillRect/>
                      </a:stretch>
                    </p:blipFill>
                    <p:spPr>
                      <a:xfrm>
                        <a:off x="683568" y="1916832"/>
                        <a:ext cx="928102" cy="576064"/>
                      </a:xfrm>
                      <a:prstGeom prst="rect">
                        <a:avLst/>
                      </a:prstGeom>
                    </p:spPr>
                  </p:pic>
                </p:oleObj>
              </mc:Fallback>
            </mc:AlternateContent>
          </a:graphicData>
        </a:graphic>
      </p:graphicFrame>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3418" r="5555"/>
          <a:stretch/>
        </p:blipFill>
        <p:spPr>
          <a:xfrm>
            <a:off x="392500" y="2924944"/>
            <a:ext cx="8751499" cy="3166288"/>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404637735"/>
              </p:ext>
            </p:extLst>
          </p:nvPr>
        </p:nvGraphicFramePr>
        <p:xfrm>
          <a:off x="1115616" y="5946511"/>
          <a:ext cx="4176464" cy="722849"/>
        </p:xfrm>
        <a:graphic>
          <a:graphicData uri="http://schemas.openxmlformats.org/presentationml/2006/ole">
            <mc:AlternateContent xmlns:mc="http://schemas.openxmlformats.org/markup-compatibility/2006">
              <mc:Choice xmlns:v="urn:schemas-microsoft-com:vml" Requires="v">
                <p:oleObj spid="_x0000_s18511" name="Equation" r:id="rId6" imgW="1320480" imgH="228600" progId="Equation.DSMT4">
                  <p:embed/>
                </p:oleObj>
              </mc:Choice>
              <mc:Fallback>
                <p:oleObj name="Equation" r:id="rId6" imgW="1320480" imgH="228600" progId="Equation.DSMT4">
                  <p:embed/>
                  <p:pic>
                    <p:nvPicPr>
                      <p:cNvPr id="0" name=""/>
                      <p:cNvPicPr/>
                      <p:nvPr/>
                    </p:nvPicPr>
                    <p:blipFill>
                      <a:blip r:embed="rId7"/>
                      <a:stretch>
                        <a:fillRect/>
                      </a:stretch>
                    </p:blipFill>
                    <p:spPr>
                      <a:xfrm>
                        <a:off x="1115616" y="5946511"/>
                        <a:ext cx="4176464" cy="722849"/>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649456694"/>
              </p:ext>
            </p:extLst>
          </p:nvPr>
        </p:nvGraphicFramePr>
        <p:xfrm>
          <a:off x="4231719" y="548680"/>
          <a:ext cx="4895850" cy="985837"/>
        </p:xfrm>
        <a:graphic>
          <a:graphicData uri="http://schemas.openxmlformats.org/presentationml/2006/ole">
            <mc:AlternateContent xmlns:mc="http://schemas.openxmlformats.org/markup-compatibility/2006">
              <mc:Choice xmlns:v="urn:schemas-microsoft-com:vml" Requires="v">
                <p:oleObj spid="_x0000_s18512" name="Equation" r:id="rId8" imgW="2019240" imgH="406080" progId="Equation.DSMT4">
                  <p:embed/>
                </p:oleObj>
              </mc:Choice>
              <mc:Fallback>
                <p:oleObj name="Equation" r:id="rId8" imgW="2019240" imgH="406080" progId="Equation.DSMT4">
                  <p:embed/>
                  <p:pic>
                    <p:nvPicPr>
                      <p:cNvPr id="0"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1719" y="548680"/>
                        <a:ext cx="4895850"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74568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5035" b="5260"/>
          <a:stretch/>
        </p:blipFill>
        <p:spPr>
          <a:xfrm>
            <a:off x="0" y="692696"/>
            <a:ext cx="9287994" cy="5400600"/>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3424333"/>
            <a:ext cx="4790477" cy="2761905"/>
          </a:xfrm>
          <a:prstGeom prst="rect">
            <a:avLst/>
          </a:prstGeom>
        </p:spPr>
      </p:pic>
    </p:spTree>
    <p:extLst>
      <p:ext uri="{BB962C8B-B14F-4D97-AF65-F5344CB8AC3E}">
        <p14:creationId xmlns:p14="http://schemas.microsoft.com/office/powerpoint/2010/main" val="502798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Supervised Learning</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65" y="1340768"/>
            <a:ext cx="9144000" cy="5154392"/>
          </a:xfrm>
        </p:spPr>
      </p:pic>
      <p:sp>
        <p:nvSpPr>
          <p:cNvPr id="5" name="TextBox 4"/>
          <p:cNvSpPr txBox="1"/>
          <p:nvPr/>
        </p:nvSpPr>
        <p:spPr>
          <a:xfrm>
            <a:off x="4283968" y="5229200"/>
            <a:ext cx="4464496" cy="1015663"/>
          </a:xfrm>
          <a:prstGeom prst="rect">
            <a:avLst/>
          </a:prstGeom>
          <a:noFill/>
        </p:spPr>
        <p:txBody>
          <a:bodyPr wrap="square" rtlCol="0">
            <a:spAutoFit/>
          </a:bodyPr>
          <a:lstStyle/>
          <a:p>
            <a:r>
              <a:rPr lang="en-US" altLang="zh-CN" sz="2000" dirty="0"/>
              <a:t>In supervised learning, the algorithm is given data in which it is told the “correct answer” for each example</a:t>
            </a:r>
            <a:endParaRPr lang="zh-CN" altLang="en-US" sz="2000" dirty="0"/>
          </a:p>
        </p:txBody>
      </p:sp>
    </p:spTree>
    <p:extLst>
      <p:ext uri="{BB962C8B-B14F-4D97-AF65-F5344CB8AC3E}">
        <p14:creationId xmlns:p14="http://schemas.microsoft.com/office/powerpoint/2010/main" val="42754809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4544" y="274638"/>
            <a:ext cx="9361040" cy="1282154"/>
          </a:xfrm>
        </p:spPr>
        <p:txBody>
          <a:bodyPr>
            <a:noAutofit/>
          </a:bodyPr>
          <a:lstStyle/>
          <a:p>
            <a:r>
              <a:rPr lang="en-US" altLang="zh-CN" sz="5400" b="1" dirty="0"/>
              <a:t>Logistic </a:t>
            </a:r>
            <a:r>
              <a:rPr lang="en-US" altLang="zh-CN" sz="5400" b="1" dirty="0" smtClean="0"/>
              <a:t>Regression : Optimization </a:t>
            </a:r>
            <a:r>
              <a:rPr lang="en-US" altLang="zh-CN" sz="5400" b="1" dirty="0"/>
              <a:t>Objective I</a:t>
            </a:r>
            <a:endParaRPr lang="zh-CN" altLang="en-US" sz="5400" b="1" dirty="0"/>
          </a:p>
        </p:txBody>
      </p:sp>
      <p:sp>
        <p:nvSpPr>
          <p:cNvPr id="3" name="内容占位符 2"/>
          <p:cNvSpPr>
            <a:spLocks noGrp="1"/>
          </p:cNvSpPr>
          <p:nvPr>
            <p:ph idx="1"/>
          </p:nvPr>
        </p:nvSpPr>
        <p:spPr/>
        <p:txBody>
          <a:bodyPr/>
          <a:lstStyle/>
          <a:p>
            <a:r>
              <a:rPr lang="en-US" altLang="zh-CN" dirty="0" smtClean="0"/>
              <a:t> Training set(m training examples) :  </a:t>
            </a:r>
          </a:p>
          <a:p>
            <a:endParaRPr lang="en-US" altLang="zh-CN" dirty="0"/>
          </a:p>
          <a:p>
            <a:r>
              <a:rPr lang="en-US" altLang="zh-CN" dirty="0" smtClean="0"/>
              <a:t>Features:</a:t>
            </a:r>
          </a:p>
          <a:p>
            <a:pPr marL="0" indent="0">
              <a:buNone/>
            </a:pPr>
            <a:r>
              <a:rPr lang="en-US" altLang="zh-CN" dirty="0" smtClean="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087100665"/>
              </p:ext>
            </p:extLst>
          </p:nvPr>
        </p:nvGraphicFramePr>
        <p:xfrm>
          <a:off x="755576" y="2132856"/>
          <a:ext cx="8067675" cy="695325"/>
        </p:xfrm>
        <a:graphic>
          <a:graphicData uri="http://schemas.openxmlformats.org/presentationml/2006/ole">
            <mc:AlternateContent xmlns:mc="http://schemas.openxmlformats.org/markup-compatibility/2006">
              <mc:Choice xmlns:v="urn:schemas-microsoft-com:vml" Requires="v">
                <p:oleObj spid="_x0000_s19542" name="Equation" r:id="rId3" imgW="2654280" imgH="228600" progId="Equation.DSMT4">
                  <p:embed/>
                </p:oleObj>
              </mc:Choice>
              <mc:Fallback>
                <p:oleObj name="Equation" r:id="rId3" imgW="2654280" imgH="228600" progId="Equation.DSMT4">
                  <p:embed/>
                  <p:pic>
                    <p:nvPicPr>
                      <p:cNvPr id="0" name=""/>
                      <p:cNvPicPr/>
                      <p:nvPr/>
                    </p:nvPicPr>
                    <p:blipFill>
                      <a:blip r:embed="rId4"/>
                      <a:stretch>
                        <a:fillRect/>
                      </a:stretch>
                    </p:blipFill>
                    <p:spPr>
                      <a:xfrm>
                        <a:off x="755576" y="2132856"/>
                        <a:ext cx="8067675" cy="6953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67906873"/>
              </p:ext>
            </p:extLst>
          </p:nvPr>
        </p:nvGraphicFramePr>
        <p:xfrm>
          <a:off x="1120775" y="3429000"/>
          <a:ext cx="2773363" cy="2332038"/>
        </p:xfrm>
        <a:graphic>
          <a:graphicData uri="http://schemas.openxmlformats.org/presentationml/2006/ole">
            <mc:AlternateContent xmlns:mc="http://schemas.openxmlformats.org/markup-compatibility/2006">
              <mc:Choice xmlns:v="urn:schemas-microsoft-com:vml" Requires="v">
                <p:oleObj spid="_x0000_s19543" name="Equation" r:id="rId5" imgW="1117440" imgH="939600" progId="Equation.DSMT4">
                  <p:embed/>
                </p:oleObj>
              </mc:Choice>
              <mc:Fallback>
                <p:oleObj name="Equation" r:id="rId5" imgW="1117440" imgH="939600" progId="Equation.DSMT4">
                  <p:embed/>
                  <p:pic>
                    <p:nvPicPr>
                      <p:cNvPr id="0" name=""/>
                      <p:cNvPicPr/>
                      <p:nvPr/>
                    </p:nvPicPr>
                    <p:blipFill>
                      <a:blip r:embed="rId6"/>
                      <a:stretch>
                        <a:fillRect/>
                      </a:stretch>
                    </p:blipFill>
                    <p:spPr>
                      <a:xfrm>
                        <a:off x="1120775" y="3429000"/>
                        <a:ext cx="2773363" cy="233203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778636167"/>
              </p:ext>
            </p:extLst>
          </p:nvPr>
        </p:nvGraphicFramePr>
        <p:xfrm>
          <a:off x="4860032" y="4077072"/>
          <a:ext cx="2880320" cy="1152128"/>
        </p:xfrm>
        <a:graphic>
          <a:graphicData uri="http://schemas.openxmlformats.org/presentationml/2006/ole">
            <mc:AlternateContent xmlns:mc="http://schemas.openxmlformats.org/markup-compatibility/2006">
              <mc:Choice xmlns:v="urn:schemas-microsoft-com:vml" Requires="v">
                <p:oleObj spid="_x0000_s19544" name="Equation" r:id="rId7" imgW="1015920" imgH="406080" progId="Equation.DSMT4">
                  <p:embed/>
                </p:oleObj>
              </mc:Choice>
              <mc:Fallback>
                <p:oleObj name="Equation" r:id="rId7" imgW="1015920" imgH="406080" progId="Equation.DSMT4">
                  <p:embed/>
                  <p:pic>
                    <p:nvPicPr>
                      <p:cNvPr id="0" name=""/>
                      <p:cNvPicPr/>
                      <p:nvPr/>
                    </p:nvPicPr>
                    <p:blipFill>
                      <a:blip r:embed="rId8"/>
                      <a:stretch>
                        <a:fillRect/>
                      </a:stretch>
                    </p:blipFill>
                    <p:spPr>
                      <a:xfrm>
                        <a:off x="4860032" y="4077072"/>
                        <a:ext cx="2880320" cy="1152128"/>
                      </a:xfrm>
                      <a:prstGeom prst="rect">
                        <a:avLst/>
                      </a:prstGeom>
                    </p:spPr>
                  </p:pic>
                </p:oleObj>
              </mc:Fallback>
            </mc:AlternateContent>
          </a:graphicData>
        </a:graphic>
      </p:graphicFrame>
    </p:spTree>
    <p:extLst>
      <p:ext uri="{BB962C8B-B14F-4D97-AF65-F5344CB8AC3E}">
        <p14:creationId xmlns:p14="http://schemas.microsoft.com/office/powerpoint/2010/main" val="16724969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lstStyle/>
          <a:p>
            <a:r>
              <a:rPr lang="en-US" altLang="zh-CN" dirty="0" smtClean="0"/>
              <a:t> How to choose or fit the parameters </a:t>
            </a:r>
            <a:r>
              <a:rPr lang="el-GR" altLang="zh-CN" dirty="0" smtClean="0"/>
              <a:t>θ</a:t>
            </a:r>
            <a:r>
              <a:rPr lang="en-US" altLang="zh-CN" dirty="0" smtClean="0"/>
              <a:t> to our training set?</a:t>
            </a: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r="5238"/>
          <a:stretch/>
        </p:blipFill>
        <p:spPr>
          <a:xfrm>
            <a:off x="251520" y="1539709"/>
            <a:ext cx="8665029" cy="5147529"/>
          </a:xfrm>
          <a:prstGeom prst="rect">
            <a:avLst/>
          </a:prstGeom>
        </p:spPr>
      </p:pic>
    </p:spTree>
    <p:extLst>
      <p:ext uri="{BB962C8B-B14F-4D97-AF65-F5344CB8AC3E}">
        <p14:creationId xmlns:p14="http://schemas.microsoft.com/office/powerpoint/2010/main" val="15456892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l="4281" r="2378" b="5035"/>
          <a:stretch/>
        </p:blipFill>
        <p:spPr>
          <a:xfrm>
            <a:off x="0" y="548680"/>
            <a:ext cx="9217024" cy="5688632"/>
          </a:xfrm>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152000" y="1375200"/>
              <a:ext cx="616680" cy="446760"/>
            </p14:xfrm>
          </p:contentPart>
        </mc:Choice>
        <mc:Fallback xmlns="">
          <p:pic>
            <p:nvPicPr>
              <p:cNvPr id="2" name="墨迹 1"/>
              <p:cNvPicPr/>
              <p:nvPr/>
            </p:nvPicPr>
            <p:blipFill>
              <a:blip r:embed="rId5"/>
              <a:stretch>
                <a:fillRect/>
              </a:stretch>
            </p:blipFill>
            <p:spPr>
              <a:xfrm>
                <a:off x="1142640" y="1365840"/>
                <a:ext cx="635400" cy="465480"/>
              </a:xfrm>
              <a:prstGeom prst="rect">
                <a:avLst/>
              </a:prstGeom>
            </p:spPr>
          </p:pic>
        </mc:Fallback>
      </mc:AlternateContent>
      <p:graphicFrame>
        <p:nvGraphicFramePr>
          <p:cNvPr id="3" name="对象 2"/>
          <p:cNvGraphicFramePr>
            <a:graphicFrameLocks noChangeAspect="1"/>
          </p:cNvGraphicFramePr>
          <p:nvPr>
            <p:extLst>
              <p:ext uri="{D42A27DB-BD31-4B8C-83A1-F6EECF244321}">
                <p14:modId xmlns:p14="http://schemas.microsoft.com/office/powerpoint/2010/main" val="3241786575"/>
              </p:ext>
            </p:extLst>
          </p:nvPr>
        </p:nvGraphicFramePr>
        <p:xfrm>
          <a:off x="4355976" y="1988840"/>
          <a:ext cx="4176712" cy="723900"/>
        </p:xfrm>
        <a:graphic>
          <a:graphicData uri="http://schemas.openxmlformats.org/presentationml/2006/ole">
            <mc:AlternateContent xmlns:mc="http://schemas.openxmlformats.org/markup-compatibility/2006">
              <mc:Choice xmlns:v="urn:schemas-microsoft-com:vml" Requires="v">
                <p:oleObj spid="_x0000_s30729" name="Equation" r:id="rId6" imgW="1320480" imgH="228600" progId="Equation.DSMT4">
                  <p:embed/>
                </p:oleObj>
              </mc:Choice>
              <mc:Fallback>
                <p:oleObj name="Equation" r:id="rId6" imgW="1320480" imgH="228600" progId="Equation.DSMT4">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5976" y="1988840"/>
                        <a:ext cx="417671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925773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4116" r="2352" b="3678"/>
          <a:stretch/>
        </p:blipFill>
        <p:spPr>
          <a:xfrm>
            <a:off x="-22831" y="836712"/>
            <a:ext cx="9231824" cy="5112568"/>
          </a:xfrm>
        </p:spPr>
      </p:pic>
    </p:spTree>
    <p:extLst>
      <p:ext uri="{BB962C8B-B14F-4D97-AF65-F5344CB8AC3E}">
        <p14:creationId xmlns:p14="http://schemas.microsoft.com/office/powerpoint/2010/main" val="28556481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0"/>
            <a:ext cx="8149996" cy="5400600"/>
          </a:xfrm>
        </p:spPr>
      </p:pic>
      <p:graphicFrame>
        <p:nvGraphicFramePr>
          <p:cNvPr id="6" name="对象 5"/>
          <p:cNvGraphicFramePr>
            <a:graphicFrameLocks noChangeAspect="1"/>
          </p:cNvGraphicFramePr>
          <p:nvPr>
            <p:extLst>
              <p:ext uri="{D42A27DB-BD31-4B8C-83A1-F6EECF244321}">
                <p14:modId xmlns:p14="http://schemas.microsoft.com/office/powerpoint/2010/main" val="2314596474"/>
              </p:ext>
            </p:extLst>
          </p:nvPr>
        </p:nvGraphicFramePr>
        <p:xfrm>
          <a:off x="323850" y="5157788"/>
          <a:ext cx="8389938" cy="1403350"/>
        </p:xfrm>
        <a:graphic>
          <a:graphicData uri="http://schemas.openxmlformats.org/presentationml/2006/ole">
            <mc:AlternateContent xmlns:mc="http://schemas.openxmlformats.org/markup-compatibility/2006">
              <mc:Choice xmlns:v="urn:schemas-microsoft-com:vml" Requires="v">
                <p:oleObj spid="_x0000_s21537" name="Equation" r:id="rId4" imgW="2882880" imgH="482400" progId="Equation.DSMT4">
                  <p:embed/>
                </p:oleObj>
              </mc:Choice>
              <mc:Fallback>
                <p:oleObj name="Equation" r:id="rId4" imgW="2882880" imgH="482400"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5157788"/>
                        <a:ext cx="8389938" cy="1403350"/>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4375800" y="1267920"/>
              <a:ext cx="196560" cy="9360"/>
            </p14:xfrm>
          </p:contentPart>
        </mc:Choice>
        <mc:Fallback xmlns="">
          <p:pic>
            <p:nvPicPr>
              <p:cNvPr id="2" name="墨迹 1"/>
              <p:cNvPicPr/>
              <p:nvPr/>
            </p:nvPicPr>
            <p:blipFill>
              <a:blip r:embed="rId7"/>
              <a:stretch>
                <a:fillRect/>
              </a:stretch>
            </p:blipFill>
            <p:spPr>
              <a:xfrm>
                <a:off x="4366440" y="1258560"/>
                <a:ext cx="215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p14:cNvContentPartPr/>
              <p14:nvPr/>
            </p14:nvContentPartPr>
            <p14:xfrm>
              <a:off x="4590000" y="1178640"/>
              <a:ext cx="178920" cy="45000"/>
            </p14:xfrm>
          </p:contentPart>
        </mc:Choice>
        <mc:Fallback xmlns="">
          <p:pic>
            <p:nvPicPr>
              <p:cNvPr id="3" name="墨迹 2"/>
              <p:cNvPicPr/>
              <p:nvPr/>
            </p:nvPicPr>
            <p:blipFill>
              <a:blip r:embed="rId9"/>
              <a:stretch>
                <a:fillRect/>
              </a:stretch>
            </p:blipFill>
            <p:spPr>
              <a:xfrm>
                <a:off x="4580640" y="1169280"/>
                <a:ext cx="197640" cy="63720"/>
              </a:xfrm>
              <a:prstGeom prst="rect">
                <a:avLst/>
              </a:prstGeom>
            </p:spPr>
          </p:pic>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4191756165"/>
              </p:ext>
            </p:extLst>
          </p:nvPr>
        </p:nvGraphicFramePr>
        <p:xfrm>
          <a:off x="297367" y="4509120"/>
          <a:ext cx="4176713" cy="723900"/>
        </p:xfrm>
        <a:graphic>
          <a:graphicData uri="http://schemas.openxmlformats.org/presentationml/2006/ole">
            <mc:AlternateContent xmlns:mc="http://schemas.openxmlformats.org/markup-compatibility/2006">
              <mc:Choice xmlns:v="urn:schemas-microsoft-com:vml" Requires="v">
                <p:oleObj spid="_x0000_s21538" name="Equation" r:id="rId10" imgW="1320800" imgH="228600" progId="Equation.DSMT4">
                  <p:embed/>
                </p:oleObj>
              </mc:Choice>
              <mc:Fallback>
                <p:oleObj name="Equation" r:id="rId10" imgW="1320800" imgH="228600" progId="Equation.DSMT4">
                  <p:embed/>
                  <p:pic>
                    <p:nvPicPr>
                      <p:cNvPr id="0" name="对象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367" y="4509120"/>
                        <a:ext cx="4176713"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8892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7322"/>
            <a:ext cx="8892480" cy="1354162"/>
          </a:xfrm>
        </p:spPr>
        <p:txBody>
          <a:bodyPr>
            <a:noAutofit/>
          </a:bodyPr>
          <a:lstStyle/>
          <a:p>
            <a:r>
              <a:rPr lang="en-US" altLang="zh-CN" sz="5400" b="1" dirty="0"/>
              <a:t>Logistic Regression : Optimization Objective </a:t>
            </a:r>
            <a:r>
              <a:rPr lang="en-US" altLang="zh-CN" sz="5400" b="1" dirty="0" smtClean="0"/>
              <a:t>II</a:t>
            </a:r>
            <a:endParaRPr lang="zh-CN" altLang="en-US" sz="5400" dirty="0"/>
          </a:p>
        </p:txBody>
      </p:sp>
      <p:sp>
        <p:nvSpPr>
          <p:cNvPr id="3" name="内容占位符 2"/>
          <p:cNvSpPr>
            <a:spLocks noGrp="1"/>
          </p:cNvSpPr>
          <p:nvPr>
            <p:ph idx="1"/>
          </p:nvPr>
        </p:nvSpPr>
        <p:spPr/>
        <p:txBody>
          <a:bodyPr/>
          <a:lstStyle/>
          <a:p>
            <a:pPr marL="0" indent="0">
              <a:buNone/>
            </a:pPr>
            <a:endParaRPr lang="en-US" altLang="zh-CN" dirty="0" smtClean="0"/>
          </a:p>
          <a:p>
            <a:endParaRPr lang="en-US" altLang="zh-CN" dirty="0"/>
          </a:p>
          <a:p>
            <a:endParaRPr lang="en-US" altLang="zh-CN" dirty="0" smtClean="0"/>
          </a:p>
          <a:p>
            <a:endParaRPr lang="en-US" altLang="zh-CN" dirty="0"/>
          </a:p>
          <a:p>
            <a:r>
              <a:rPr lang="en-US" altLang="zh-CN" dirty="0" smtClean="0"/>
              <a:t> Assume  y always equals 0 or 1.</a:t>
            </a:r>
          </a:p>
          <a:p>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1811137557"/>
              </p:ext>
            </p:extLst>
          </p:nvPr>
        </p:nvGraphicFramePr>
        <p:xfrm>
          <a:off x="467544" y="1484784"/>
          <a:ext cx="6912767" cy="2392073"/>
        </p:xfrm>
        <a:graphic>
          <a:graphicData uri="http://schemas.openxmlformats.org/presentationml/2006/ole">
            <mc:AlternateContent xmlns:mc="http://schemas.openxmlformats.org/markup-compatibility/2006">
              <mc:Choice xmlns:v="urn:schemas-microsoft-com:vml" Requires="v">
                <p:oleObj spid="_x0000_s20528" name="Equation" r:id="rId3" imgW="2641320" imgH="914400" progId="Equation.DSMT4">
                  <p:embed/>
                </p:oleObj>
              </mc:Choice>
              <mc:Fallback>
                <p:oleObj name="Equation" r:id="rId3" imgW="2641320" imgH="914400" progId="Equation.DSMT4">
                  <p:embed/>
                  <p:pic>
                    <p:nvPicPr>
                      <p:cNvPr id="0" name=""/>
                      <p:cNvPicPr/>
                      <p:nvPr/>
                    </p:nvPicPr>
                    <p:blipFill>
                      <a:blip r:embed="rId4"/>
                      <a:stretch>
                        <a:fillRect/>
                      </a:stretch>
                    </p:blipFill>
                    <p:spPr>
                      <a:xfrm>
                        <a:off x="467544" y="1484784"/>
                        <a:ext cx="6912767" cy="239207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90202181"/>
              </p:ext>
            </p:extLst>
          </p:nvPr>
        </p:nvGraphicFramePr>
        <p:xfrm>
          <a:off x="467543" y="4581128"/>
          <a:ext cx="8067563" cy="1944216"/>
        </p:xfrm>
        <a:graphic>
          <a:graphicData uri="http://schemas.openxmlformats.org/presentationml/2006/ole">
            <mc:AlternateContent xmlns:mc="http://schemas.openxmlformats.org/markup-compatibility/2006">
              <mc:Choice xmlns:v="urn:schemas-microsoft-com:vml" Requires="v">
                <p:oleObj spid="_x0000_s20529" name="Equation" r:id="rId5" imgW="3073320" imgH="685800" progId="Equation.DSMT4">
                  <p:embed/>
                </p:oleObj>
              </mc:Choice>
              <mc:Fallback>
                <p:oleObj name="Equation" r:id="rId5" imgW="3073320" imgH="685800" progId="Equation.DSMT4">
                  <p:embed/>
                  <p:pic>
                    <p:nvPicPr>
                      <p:cNvPr id="0" name=""/>
                      <p:cNvPicPr/>
                      <p:nvPr/>
                    </p:nvPicPr>
                    <p:blipFill>
                      <a:blip r:embed="rId6"/>
                      <a:stretch>
                        <a:fillRect/>
                      </a:stretch>
                    </p:blipFill>
                    <p:spPr>
                      <a:xfrm>
                        <a:off x="467543" y="4581128"/>
                        <a:ext cx="8067563" cy="1944216"/>
                      </a:xfrm>
                      <a:prstGeom prst="rect">
                        <a:avLst/>
                      </a:prstGeom>
                    </p:spPr>
                  </p:pic>
                </p:oleObj>
              </mc:Fallback>
            </mc:AlternateContent>
          </a:graphicData>
        </a:graphic>
      </p:graphicFrame>
    </p:spTree>
    <p:extLst>
      <p:ext uri="{BB962C8B-B14F-4D97-AF65-F5344CB8AC3E}">
        <p14:creationId xmlns:p14="http://schemas.microsoft.com/office/powerpoint/2010/main" val="10837175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3">
            <a:extLst>
              <a:ext uri="{28A0092B-C50C-407E-A947-70E740481C1C}">
                <a14:useLocalDpi xmlns:a14="http://schemas.microsoft.com/office/drawing/2010/main" val="0"/>
              </a:ext>
            </a:extLst>
          </a:blip>
          <a:srcRect l="6468" t="4352" r="4644" b="6902"/>
          <a:stretch/>
        </p:blipFill>
        <p:spPr>
          <a:xfrm>
            <a:off x="755576" y="2493432"/>
            <a:ext cx="7776863" cy="4364568"/>
          </a:xfrm>
        </p:spPr>
      </p:pic>
      <p:graphicFrame>
        <p:nvGraphicFramePr>
          <p:cNvPr id="4" name="对象 3"/>
          <p:cNvGraphicFramePr>
            <a:graphicFrameLocks noChangeAspect="1"/>
          </p:cNvGraphicFramePr>
          <p:nvPr>
            <p:extLst>
              <p:ext uri="{D42A27DB-BD31-4B8C-83A1-F6EECF244321}">
                <p14:modId xmlns:p14="http://schemas.microsoft.com/office/powerpoint/2010/main" val="4009851719"/>
              </p:ext>
            </p:extLst>
          </p:nvPr>
        </p:nvGraphicFramePr>
        <p:xfrm>
          <a:off x="179512" y="332656"/>
          <a:ext cx="8964488" cy="2273602"/>
        </p:xfrm>
        <a:graphic>
          <a:graphicData uri="http://schemas.openxmlformats.org/presentationml/2006/ole">
            <mc:AlternateContent xmlns:mc="http://schemas.openxmlformats.org/markup-compatibility/2006">
              <mc:Choice xmlns:v="urn:schemas-microsoft-com:vml" Requires="v">
                <p:oleObj spid="_x0000_s22549" name="Equation" r:id="rId4" imgW="3504960" imgH="888840" progId="Equation.DSMT4">
                  <p:embed/>
                </p:oleObj>
              </mc:Choice>
              <mc:Fallback>
                <p:oleObj name="Equation" r:id="rId4" imgW="3504960" imgH="888840" progId="Equation.DSMT4">
                  <p:embed/>
                  <p:pic>
                    <p:nvPicPr>
                      <p:cNvPr id="0" name=""/>
                      <p:cNvPicPr/>
                      <p:nvPr/>
                    </p:nvPicPr>
                    <p:blipFill>
                      <a:blip r:embed="rId5"/>
                      <a:stretch>
                        <a:fillRect/>
                      </a:stretch>
                    </p:blipFill>
                    <p:spPr>
                      <a:xfrm>
                        <a:off x="179512" y="332656"/>
                        <a:ext cx="8964488" cy="2273602"/>
                      </a:xfrm>
                      <a:prstGeom prst="rect">
                        <a:avLst/>
                      </a:prstGeom>
                    </p:spPr>
                  </p:pic>
                </p:oleObj>
              </mc:Fallback>
            </mc:AlternateContent>
          </a:graphicData>
        </a:graphic>
      </p:graphicFrame>
    </p:spTree>
    <p:extLst>
      <p:ext uri="{BB962C8B-B14F-4D97-AF65-F5344CB8AC3E}">
        <p14:creationId xmlns:p14="http://schemas.microsoft.com/office/powerpoint/2010/main" val="11847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560" y="0"/>
            <a:ext cx="10081120" cy="1556792"/>
          </a:xfrm>
        </p:spPr>
        <p:txBody>
          <a:bodyPr>
            <a:noAutofit/>
          </a:bodyPr>
          <a:lstStyle/>
          <a:p>
            <a:r>
              <a:rPr lang="en-US" altLang="zh-CN" sz="4600" b="1" dirty="0"/>
              <a:t>Logistic Regression </a:t>
            </a:r>
            <a:r>
              <a:rPr lang="en-US" altLang="zh-CN" sz="4600" b="1" dirty="0" smtClean="0"/>
              <a:t>: Gradient Descent</a:t>
            </a:r>
            <a:endParaRPr lang="zh-CN" altLang="en-US" sz="4600"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2212"/>
          <a:stretch/>
        </p:blipFill>
        <p:spPr>
          <a:xfrm>
            <a:off x="0" y="1556792"/>
            <a:ext cx="9144000" cy="4752528"/>
          </a:xfrm>
        </p:spPr>
      </p:pic>
    </p:spTree>
    <p:extLst>
      <p:ext uri="{BB962C8B-B14F-4D97-AF65-F5344CB8AC3E}">
        <p14:creationId xmlns:p14="http://schemas.microsoft.com/office/powerpoint/2010/main" val="4862956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3289" r="5329" b="10261"/>
          <a:stretch/>
        </p:blipFill>
        <p:spPr>
          <a:xfrm>
            <a:off x="0" y="836712"/>
            <a:ext cx="9280342" cy="5112568"/>
          </a:xfrm>
        </p:spPr>
      </p:pic>
    </p:spTree>
    <p:extLst>
      <p:ext uri="{BB962C8B-B14F-4D97-AF65-F5344CB8AC3E}">
        <p14:creationId xmlns:p14="http://schemas.microsoft.com/office/powerpoint/2010/main" val="2194530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260648"/>
            <a:ext cx="9324528" cy="5865515"/>
          </a:xfrm>
        </p:spPr>
        <p:txBody>
          <a:bodyPr/>
          <a:lstStyle/>
          <a:p>
            <a:r>
              <a:rPr lang="en-US" altLang="zh-CN" dirty="0" smtClean="0"/>
              <a:t> How to figure out if gradient descent is converging?</a:t>
            </a:r>
          </a:p>
          <a:p>
            <a:pPr marL="0" indent="0">
              <a:buNone/>
            </a:pPr>
            <a:r>
              <a:rPr lang="en-US" altLang="zh-CN" dirty="0" smtClean="0"/>
              <a:t>     Plot          as a function of the number of iterations     </a:t>
            </a:r>
          </a:p>
          <a:p>
            <a:pPr marL="0" indent="0">
              <a:buNone/>
            </a:pPr>
            <a:r>
              <a:rPr lang="en-US" altLang="zh-CN" dirty="0"/>
              <a:t> </a:t>
            </a:r>
            <a:r>
              <a:rPr lang="en-US" altLang="zh-CN" dirty="0" smtClean="0"/>
              <a:t>    help you check if the gradient descent is converging</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195442383"/>
              </p:ext>
            </p:extLst>
          </p:nvPr>
        </p:nvGraphicFramePr>
        <p:xfrm>
          <a:off x="1259632" y="908720"/>
          <a:ext cx="792810" cy="487883"/>
        </p:xfrm>
        <a:graphic>
          <a:graphicData uri="http://schemas.openxmlformats.org/presentationml/2006/ole">
            <mc:AlternateContent xmlns:mc="http://schemas.openxmlformats.org/markup-compatibility/2006">
              <mc:Choice xmlns:v="urn:schemas-microsoft-com:vml" Requires="v">
                <p:oleObj spid="_x0000_s23572" name="Equation" r:id="rId3" imgW="330120" imgH="203040" progId="Equation.DSMT4">
                  <p:embed/>
                </p:oleObj>
              </mc:Choice>
              <mc:Fallback>
                <p:oleObj name="Equation" r:id="rId3" imgW="330120" imgH="203040" progId="Equation.DSMT4">
                  <p:embed/>
                  <p:pic>
                    <p:nvPicPr>
                      <p:cNvPr id="0" name=""/>
                      <p:cNvPicPr/>
                      <p:nvPr/>
                    </p:nvPicPr>
                    <p:blipFill>
                      <a:blip r:embed="rId4"/>
                      <a:stretch>
                        <a:fillRect/>
                      </a:stretch>
                    </p:blipFill>
                    <p:spPr>
                      <a:xfrm>
                        <a:off x="1259632" y="908720"/>
                        <a:ext cx="792810" cy="487883"/>
                      </a:xfrm>
                      <a:prstGeom prst="rect">
                        <a:avLst/>
                      </a:prstGeom>
                    </p:spPr>
                  </p:pic>
                </p:oleObj>
              </mc:Fallback>
            </mc:AlternateContent>
          </a:graphicData>
        </a:graphic>
      </p:graphicFrame>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2019021"/>
            <a:ext cx="7630484" cy="4812190"/>
          </a:xfrm>
          <a:prstGeom prst="rect">
            <a:avLst/>
          </a:prstGeom>
        </p:spPr>
      </p:pic>
    </p:spTree>
    <p:extLst>
      <p:ext uri="{BB962C8B-B14F-4D97-AF65-F5344CB8AC3E}">
        <p14:creationId xmlns:p14="http://schemas.microsoft.com/office/powerpoint/2010/main" val="33752340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rotWithShape="1">
          <a:blip r:embed="rId2">
            <a:extLst>
              <a:ext uri="{28A0092B-C50C-407E-A947-70E740481C1C}">
                <a14:useLocalDpi xmlns:a14="http://schemas.microsoft.com/office/drawing/2010/main" val="0"/>
              </a:ext>
            </a:extLst>
          </a:blip>
          <a:srcRect b="26737"/>
          <a:stretch/>
        </p:blipFill>
        <p:spPr>
          <a:xfrm>
            <a:off x="0" y="1412776"/>
            <a:ext cx="9144000" cy="5040560"/>
          </a:xfrm>
        </p:spPr>
      </p:pic>
      <p:sp>
        <p:nvSpPr>
          <p:cNvPr id="5" name="TextBox 4"/>
          <p:cNvSpPr txBox="1"/>
          <p:nvPr/>
        </p:nvSpPr>
        <p:spPr>
          <a:xfrm>
            <a:off x="883094" y="5877272"/>
            <a:ext cx="3396251" cy="523220"/>
          </a:xfrm>
          <a:prstGeom prst="rect">
            <a:avLst/>
          </a:prstGeom>
          <a:noFill/>
        </p:spPr>
        <p:txBody>
          <a:bodyPr wrap="none" rtlCol="0">
            <a:spAutoFit/>
          </a:bodyPr>
          <a:lstStyle/>
          <a:p>
            <a:r>
              <a:rPr lang="en-US" altLang="zh-CN" sz="2800" dirty="0" smtClean="0"/>
              <a:t>Classification problem</a:t>
            </a:r>
            <a:endParaRPr lang="zh-CN" altLang="en-US" sz="2800" dirty="0"/>
          </a:p>
        </p:txBody>
      </p:sp>
    </p:spTree>
    <p:extLst>
      <p:ext uri="{BB962C8B-B14F-4D97-AF65-F5344CB8AC3E}">
        <p14:creationId xmlns:p14="http://schemas.microsoft.com/office/powerpoint/2010/main" val="16643363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528" y="188640"/>
            <a:ext cx="9574630" cy="1301006"/>
          </a:xfrm>
        </p:spPr>
        <p:txBody>
          <a:bodyPr>
            <a:normAutofit/>
          </a:bodyPr>
          <a:lstStyle/>
          <a:p>
            <a:r>
              <a:rPr lang="en-US" altLang="zh-CN" sz="4500" b="1" dirty="0"/>
              <a:t>Logistic Regression : </a:t>
            </a:r>
            <a:r>
              <a:rPr lang="en-US" altLang="zh-CN" sz="4500" b="1" dirty="0" smtClean="0"/>
              <a:t>Newton’s Method</a:t>
            </a:r>
            <a:endParaRPr lang="zh-CN" altLang="en-US" sz="4500"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4849" t="5463" r="2997" b="3828"/>
          <a:stretch/>
        </p:blipFill>
        <p:spPr>
          <a:xfrm>
            <a:off x="-1" y="1412776"/>
            <a:ext cx="9118831" cy="5040560"/>
          </a:xfrm>
        </p:spPr>
      </p:pic>
    </p:spTree>
    <p:extLst>
      <p:ext uri="{BB962C8B-B14F-4D97-AF65-F5344CB8AC3E}">
        <p14:creationId xmlns:p14="http://schemas.microsoft.com/office/powerpoint/2010/main" val="28574686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2244"/>
          <a:stretch/>
        </p:blipFill>
        <p:spPr>
          <a:xfrm>
            <a:off x="0" y="764704"/>
            <a:ext cx="9174426" cy="4896544"/>
          </a:xfrm>
        </p:spPr>
      </p:pic>
    </p:spTree>
    <p:extLst>
      <p:ext uri="{BB962C8B-B14F-4D97-AF65-F5344CB8AC3E}">
        <p14:creationId xmlns:p14="http://schemas.microsoft.com/office/powerpoint/2010/main" val="22072061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648"/>
            <a:ext cx="8229600" cy="5865515"/>
          </a:xfrm>
        </p:spPr>
        <p:txBody>
          <a:bodyPr/>
          <a:lstStyle/>
          <a:p>
            <a:r>
              <a:rPr lang="en-US" altLang="zh-CN" dirty="0" smtClean="0"/>
              <a:t> More details of algorithm for one iteration of the method</a:t>
            </a:r>
          </a:p>
          <a:p>
            <a:pPr marL="0" indent="0">
              <a:buNone/>
            </a:pPr>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237" r="1659"/>
          <a:stretch/>
        </p:blipFill>
        <p:spPr>
          <a:xfrm>
            <a:off x="-30345" y="1268760"/>
            <a:ext cx="9174345" cy="5184576"/>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3067558148"/>
              </p:ext>
            </p:extLst>
          </p:nvPr>
        </p:nvGraphicFramePr>
        <p:xfrm>
          <a:off x="5508104" y="5013176"/>
          <a:ext cx="3390900" cy="1152525"/>
        </p:xfrm>
        <a:graphic>
          <a:graphicData uri="http://schemas.openxmlformats.org/presentationml/2006/ole">
            <mc:AlternateContent xmlns:mc="http://schemas.openxmlformats.org/markup-compatibility/2006">
              <mc:Choice xmlns:v="urn:schemas-microsoft-com:vml" Requires="v">
                <p:oleObj spid="_x0000_s25619" name="Equation" r:id="rId4" imgW="1307880" imgH="444240" progId="Equation.DSMT4">
                  <p:embed/>
                </p:oleObj>
              </mc:Choice>
              <mc:Fallback>
                <p:oleObj name="Equation" r:id="rId4" imgW="1307880" imgH="444240" progId="Equation.DSMT4">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5013176"/>
                        <a:ext cx="33909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300919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04664"/>
            <a:ext cx="8229600" cy="5721499"/>
          </a:xfrm>
        </p:spPr>
        <p:txBody>
          <a:bodyPr/>
          <a:lstStyle/>
          <a:p>
            <a:pPr marL="0" indent="0">
              <a:buNone/>
            </a:pPr>
            <a:r>
              <a:rPr lang="en-US" altLang="zh-CN" sz="4400" b="1" dirty="0" smtClean="0"/>
              <a:t>General form</a:t>
            </a:r>
          </a:p>
          <a:p>
            <a:r>
              <a:rPr lang="en-US" altLang="zh-CN" dirty="0"/>
              <a:t> </a:t>
            </a:r>
            <a:r>
              <a:rPr lang="en-US" altLang="zh-CN" dirty="0" smtClean="0"/>
              <a:t>One iteration in Newton’s method</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921835600"/>
              </p:ext>
            </p:extLst>
          </p:nvPr>
        </p:nvGraphicFramePr>
        <p:xfrm>
          <a:off x="827584" y="1412776"/>
          <a:ext cx="4088132" cy="4824536"/>
        </p:xfrm>
        <a:graphic>
          <a:graphicData uri="http://schemas.openxmlformats.org/presentationml/2006/ole">
            <mc:AlternateContent xmlns:mc="http://schemas.openxmlformats.org/markup-compatibility/2006">
              <mc:Choice xmlns:v="urn:schemas-microsoft-com:vml" Requires="v">
                <p:oleObj spid="_x0000_s24597" name="Equation" r:id="rId3" imgW="1485720" imgH="1752480" progId="Equation.DSMT4">
                  <p:embed/>
                </p:oleObj>
              </mc:Choice>
              <mc:Fallback>
                <p:oleObj name="Equation" r:id="rId3" imgW="1485720" imgH="1752480" progId="Equation.DSMT4">
                  <p:embed/>
                  <p:pic>
                    <p:nvPicPr>
                      <p:cNvPr id="0" name=""/>
                      <p:cNvPicPr/>
                      <p:nvPr/>
                    </p:nvPicPr>
                    <p:blipFill>
                      <a:blip r:embed="rId4"/>
                      <a:stretch>
                        <a:fillRect/>
                      </a:stretch>
                    </p:blipFill>
                    <p:spPr>
                      <a:xfrm>
                        <a:off x="827584" y="1412776"/>
                        <a:ext cx="4088132" cy="4824536"/>
                      </a:xfrm>
                      <a:prstGeom prst="rect">
                        <a:avLst/>
                      </a:prstGeom>
                    </p:spPr>
                  </p:pic>
                </p:oleObj>
              </mc:Fallback>
            </mc:AlternateContent>
          </a:graphicData>
        </a:graphic>
      </p:graphicFrame>
    </p:spTree>
    <p:extLst>
      <p:ext uri="{BB962C8B-B14F-4D97-AF65-F5344CB8AC3E}">
        <p14:creationId xmlns:p14="http://schemas.microsoft.com/office/powerpoint/2010/main" val="32609937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Autofit/>
          </a:bodyPr>
          <a:lstStyle/>
          <a:p>
            <a:r>
              <a:rPr lang="en-US" altLang="zh-CN" sz="4200" b="1" dirty="0"/>
              <a:t>Logistic Regression : Newton’s </a:t>
            </a:r>
            <a:r>
              <a:rPr lang="en-US" altLang="zh-CN" sz="4200" b="1" dirty="0" smtClean="0"/>
              <a:t>Method II</a:t>
            </a:r>
            <a:endParaRPr lang="zh-CN" altLang="en-US" sz="4200" dirty="0"/>
          </a:p>
        </p:txBody>
      </p:sp>
      <p:sp>
        <p:nvSpPr>
          <p:cNvPr id="3" name="内容占位符 2"/>
          <p:cNvSpPr>
            <a:spLocks noGrp="1"/>
          </p:cNvSpPr>
          <p:nvPr>
            <p:ph idx="1"/>
          </p:nvPr>
        </p:nvSpPr>
        <p:spPr>
          <a:xfrm>
            <a:off x="457200" y="1268760"/>
            <a:ext cx="8229600" cy="5832648"/>
          </a:xfrm>
        </p:spPr>
        <p:txBody>
          <a:bodyPr>
            <a:normAutofit/>
          </a:bodyPr>
          <a:lstStyle/>
          <a:p>
            <a:r>
              <a:rPr lang="en-US" altLang="zh-CN" dirty="0" smtClean="0"/>
              <a:t>When </a:t>
            </a:r>
            <a:r>
              <a:rPr lang="el-GR" altLang="zh-CN" dirty="0" smtClean="0"/>
              <a:t>θ</a:t>
            </a:r>
            <a:r>
              <a:rPr lang="en-US" altLang="zh-CN" dirty="0" smtClean="0"/>
              <a:t> is a raw number</a:t>
            </a:r>
          </a:p>
          <a:p>
            <a:endParaRPr lang="en-US" altLang="zh-CN" dirty="0"/>
          </a:p>
          <a:p>
            <a:endParaRPr lang="en-US" altLang="zh-CN" dirty="0" smtClean="0"/>
          </a:p>
          <a:p>
            <a:endParaRPr lang="en-US" altLang="zh-CN" dirty="0"/>
          </a:p>
          <a:p>
            <a:r>
              <a:rPr lang="en-US" altLang="zh-CN" dirty="0" smtClean="0"/>
              <a:t> When </a:t>
            </a:r>
            <a:r>
              <a:rPr lang="el-GR" altLang="zh-CN" dirty="0" smtClean="0"/>
              <a:t>θ</a:t>
            </a:r>
            <a:r>
              <a:rPr lang="en-US" altLang="zh-CN" dirty="0" smtClean="0"/>
              <a:t> is a vector of parameter</a:t>
            </a:r>
          </a:p>
          <a:p>
            <a:pPr marL="0" indent="0">
              <a:buNone/>
            </a:pPr>
            <a:r>
              <a:rPr lang="en-US" altLang="zh-CN" dirty="0" smtClean="0"/>
              <a:t>     H is called Hessian matrix of J</a:t>
            </a: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3287534335"/>
              </p:ext>
            </p:extLst>
          </p:nvPr>
        </p:nvGraphicFramePr>
        <p:xfrm>
          <a:off x="611560" y="1700808"/>
          <a:ext cx="8136904" cy="2063707"/>
        </p:xfrm>
        <a:graphic>
          <a:graphicData uri="http://schemas.openxmlformats.org/presentationml/2006/ole">
            <mc:AlternateContent xmlns:mc="http://schemas.openxmlformats.org/markup-compatibility/2006">
              <mc:Choice xmlns:v="urn:schemas-microsoft-com:vml" Requires="v">
                <p:oleObj spid="_x0000_s26717" name="Equation" r:id="rId3" imgW="3504960" imgH="888840" progId="Equation.DSMT4">
                  <p:embed/>
                </p:oleObj>
              </mc:Choice>
              <mc:Fallback>
                <p:oleObj name="Equation" r:id="rId3" imgW="3504960" imgH="888840" progId="Equation.DSMT4">
                  <p:embed/>
                  <p:pic>
                    <p:nvPicPr>
                      <p:cNvPr id="0" name=""/>
                      <p:cNvPicPr/>
                      <p:nvPr/>
                    </p:nvPicPr>
                    <p:blipFill>
                      <a:blip r:embed="rId4"/>
                      <a:stretch>
                        <a:fillRect/>
                      </a:stretch>
                    </p:blipFill>
                    <p:spPr>
                      <a:xfrm>
                        <a:off x="611560" y="1700808"/>
                        <a:ext cx="8136904" cy="206370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493813904"/>
              </p:ext>
            </p:extLst>
          </p:nvPr>
        </p:nvGraphicFramePr>
        <p:xfrm>
          <a:off x="5364088" y="1340768"/>
          <a:ext cx="1008112" cy="470453"/>
        </p:xfrm>
        <a:graphic>
          <a:graphicData uri="http://schemas.openxmlformats.org/presentationml/2006/ole">
            <mc:AlternateContent xmlns:mc="http://schemas.openxmlformats.org/markup-compatibility/2006">
              <mc:Choice xmlns:v="urn:schemas-microsoft-com:vml" Requires="v">
                <p:oleObj spid="_x0000_s26718" name="Equation" r:id="rId5" imgW="380880" imgH="177480" progId="Equation.DSMT4">
                  <p:embed/>
                </p:oleObj>
              </mc:Choice>
              <mc:Fallback>
                <p:oleObj name="Equation" r:id="rId5" imgW="380880" imgH="177480" progId="Equation.DSMT4">
                  <p:embed/>
                  <p:pic>
                    <p:nvPicPr>
                      <p:cNvPr id="0" name=""/>
                      <p:cNvPicPr/>
                      <p:nvPr/>
                    </p:nvPicPr>
                    <p:blipFill>
                      <a:blip r:embed="rId6"/>
                      <a:stretch>
                        <a:fillRect/>
                      </a:stretch>
                    </p:blipFill>
                    <p:spPr>
                      <a:xfrm>
                        <a:off x="5364088" y="1340768"/>
                        <a:ext cx="1008112" cy="47045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817518866"/>
              </p:ext>
            </p:extLst>
          </p:nvPr>
        </p:nvGraphicFramePr>
        <p:xfrm>
          <a:off x="6588224" y="3645024"/>
          <a:ext cx="1296144" cy="505812"/>
        </p:xfrm>
        <a:graphic>
          <a:graphicData uri="http://schemas.openxmlformats.org/presentationml/2006/ole">
            <mc:AlternateContent xmlns:mc="http://schemas.openxmlformats.org/markup-compatibility/2006">
              <mc:Choice xmlns:v="urn:schemas-microsoft-com:vml" Requires="v">
                <p:oleObj spid="_x0000_s26719" name="Equation" r:id="rId7" imgW="520560" imgH="203040" progId="Equation.DSMT4">
                  <p:embed/>
                </p:oleObj>
              </mc:Choice>
              <mc:Fallback>
                <p:oleObj name="Equation" r:id="rId7" imgW="520560" imgH="203040" progId="Equation.DSMT4">
                  <p:embed/>
                  <p:pic>
                    <p:nvPicPr>
                      <p:cNvPr id="0" name=""/>
                      <p:cNvPicPr/>
                      <p:nvPr/>
                    </p:nvPicPr>
                    <p:blipFill>
                      <a:blip r:embed="rId8"/>
                      <a:stretch>
                        <a:fillRect/>
                      </a:stretch>
                    </p:blipFill>
                    <p:spPr>
                      <a:xfrm>
                        <a:off x="6588224" y="3645024"/>
                        <a:ext cx="1296144" cy="50581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047676661"/>
              </p:ext>
            </p:extLst>
          </p:nvPr>
        </p:nvGraphicFramePr>
        <p:xfrm>
          <a:off x="539552" y="5085184"/>
          <a:ext cx="3863368" cy="648072"/>
        </p:xfrm>
        <a:graphic>
          <a:graphicData uri="http://schemas.openxmlformats.org/presentationml/2006/ole">
            <mc:AlternateContent xmlns:mc="http://schemas.openxmlformats.org/markup-compatibility/2006">
              <mc:Choice xmlns:v="urn:schemas-microsoft-com:vml" Requires="v">
                <p:oleObj spid="_x0000_s26720" name="Equation" r:id="rId9" imgW="1434960" imgH="241200" progId="Equation.DSMT4">
                  <p:embed/>
                </p:oleObj>
              </mc:Choice>
              <mc:Fallback>
                <p:oleObj name="Equation" r:id="rId9" imgW="1434960" imgH="241200" progId="Equation.DSMT4">
                  <p:embed/>
                  <p:pic>
                    <p:nvPicPr>
                      <p:cNvPr id="0" name=""/>
                      <p:cNvPicPr/>
                      <p:nvPr/>
                    </p:nvPicPr>
                    <p:blipFill>
                      <a:blip r:embed="rId10"/>
                      <a:stretch>
                        <a:fillRect/>
                      </a:stretch>
                    </p:blipFill>
                    <p:spPr>
                      <a:xfrm>
                        <a:off x="539552" y="5085184"/>
                        <a:ext cx="3863368" cy="64807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72727184"/>
              </p:ext>
            </p:extLst>
          </p:nvPr>
        </p:nvGraphicFramePr>
        <p:xfrm>
          <a:off x="5305425" y="4022725"/>
          <a:ext cx="2781300" cy="2825750"/>
        </p:xfrm>
        <a:graphic>
          <a:graphicData uri="http://schemas.openxmlformats.org/presentationml/2006/ole">
            <mc:AlternateContent xmlns:mc="http://schemas.openxmlformats.org/markup-compatibility/2006">
              <mc:Choice xmlns:v="urn:schemas-microsoft-com:vml" Requires="v">
                <p:oleObj spid="_x0000_s26721" name="Equation" r:id="rId11" imgW="1549080" imgH="1574640" progId="Equation.DSMT4">
                  <p:embed/>
                </p:oleObj>
              </mc:Choice>
              <mc:Fallback>
                <p:oleObj name="Equation" r:id="rId11" imgW="1549080" imgH="1574640" progId="Equation.DSMT4">
                  <p:embed/>
                  <p:pic>
                    <p:nvPicPr>
                      <p:cNvPr id="0" name=""/>
                      <p:cNvPicPr/>
                      <p:nvPr/>
                    </p:nvPicPr>
                    <p:blipFill>
                      <a:blip r:embed="rId12"/>
                      <a:stretch>
                        <a:fillRect/>
                      </a:stretch>
                    </p:blipFill>
                    <p:spPr>
                      <a:xfrm>
                        <a:off x="5305425" y="4022725"/>
                        <a:ext cx="2781300" cy="28257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274122202"/>
              </p:ext>
            </p:extLst>
          </p:nvPr>
        </p:nvGraphicFramePr>
        <p:xfrm>
          <a:off x="539552" y="5733256"/>
          <a:ext cx="1975902" cy="1124744"/>
        </p:xfrm>
        <a:graphic>
          <a:graphicData uri="http://schemas.openxmlformats.org/presentationml/2006/ole">
            <mc:AlternateContent xmlns:mc="http://schemas.openxmlformats.org/markup-compatibility/2006">
              <mc:Choice xmlns:v="urn:schemas-microsoft-com:vml" Requires="v">
                <p:oleObj spid="_x0000_s26722" name="Equation" r:id="rId13" imgW="825480" imgH="469800" progId="Equation.DSMT4">
                  <p:embed/>
                </p:oleObj>
              </mc:Choice>
              <mc:Fallback>
                <p:oleObj name="Equation" r:id="rId13" imgW="825480" imgH="469800" progId="Equation.DSMT4">
                  <p:embed/>
                  <p:pic>
                    <p:nvPicPr>
                      <p:cNvPr id="0" name=""/>
                      <p:cNvPicPr/>
                      <p:nvPr/>
                    </p:nvPicPr>
                    <p:blipFill>
                      <a:blip r:embed="rId14"/>
                      <a:stretch>
                        <a:fillRect/>
                      </a:stretch>
                    </p:blipFill>
                    <p:spPr>
                      <a:xfrm>
                        <a:off x="539552" y="5733256"/>
                        <a:ext cx="1975902" cy="1124744"/>
                      </a:xfrm>
                      <a:prstGeom prst="rect">
                        <a:avLst/>
                      </a:prstGeom>
                    </p:spPr>
                  </p:pic>
                </p:oleObj>
              </mc:Fallback>
            </mc:AlternateContent>
          </a:graphicData>
        </a:graphic>
      </p:graphicFrame>
    </p:spTree>
    <p:extLst>
      <p:ext uri="{BB962C8B-B14F-4D97-AF65-F5344CB8AC3E}">
        <p14:creationId xmlns:p14="http://schemas.microsoft.com/office/powerpoint/2010/main" val="33707030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350"/>
          <a:stretch/>
        </p:blipFill>
        <p:spPr>
          <a:xfrm>
            <a:off x="-24341" y="836712"/>
            <a:ext cx="9168341" cy="5137574"/>
          </a:xfrm>
        </p:spPr>
      </p:pic>
    </p:spTree>
    <p:extLst>
      <p:ext uri="{BB962C8B-B14F-4D97-AF65-F5344CB8AC3E}">
        <p14:creationId xmlns:p14="http://schemas.microsoft.com/office/powerpoint/2010/main" val="12433162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32656"/>
            <a:ext cx="8229600" cy="5793507"/>
          </a:xfrm>
        </p:spPr>
        <p:txBody>
          <a:bodyPr/>
          <a:lstStyle/>
          <a:p>
            <a:pPr marL="0" indent="0">
              <a:buNone/>
            </a:pPr>
            <a:r>
              <a:rPr lang="en-US" altLang="zh-CN" dirty="0" smtClean="0"/>
              <a:t> </a:t>
            </a:r>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483804103"/>
              </p:ext>
            </p:extLst>
          </p:nvPr>
        </p:nvGraphicFramePr>
        <p:xfrm>
          <a:off x="392493" y="506887"/>
          <a:ext cx="7278687" cy="4462463"/>
        </p:xfrm>
        <a:graphic>
          <a:graphicData uri="http://schemas.openxmlformats.org/presentationml/2006/ole">
            <mc:AlternateContent xmlns:mc="http://schemas.openxmlformats.org/markup-compatibility/2006">
              <mc:Choice xmlns:v="urn:schemas-microsoft-com:vml" Requires="v">
                <p:oleObj spid="_x0000_s27678" name="Equation" r:id="rId3" imgW="2527200" imgH="1549080" progId="Equation.DSMT4">
                  <p:embed/>
                </p:oleObj>
              </mc:Choice>
              <mc:Fallback>
                <p:oleObj name="Equation" r:id="rId3" imgW="2527200" imgH="1549080" progId="Equation.DSMT4">
                  <p:embed/>
                  <p:pic>
                    <p:nvPicPr>
                      <p:cNvPr id="0" name=""/>
                      <p:cNvPicPr/>
                      <p:nvPr/>
                    </p:nvPicPr>
                    <p:blipFill>
                      <a:blip r:embed="rId4"/>
                      <a:stretch>
                        <a:fillRect/>
                      </a:stretch>
                    </p:blipFill>
                    <p:spPr>
                      <a:xfrm>
                        <a:off x="392493" y="506887"/>
                        <a:ext cx="7278687" cy="4462463"/>
                      </a:xfrm>
                      <a:prstGeom prst="rect">
                        <a:avLst/>
                      </a:prstGeom>
                    </p:spPr>
                  </p:pic>
                </p:oleObj>
              </mc:Fallback>
            </mc:AlternateContent>
          </a:graphicData>
        </a:graphic>
      </p:graphicFrame>
      <p:sp>
        <p:nvSpPr>
          <p:cNvPr id="6" name="TextBox 5"/>
          <p:cNvSpPr txBox="1"/>
          <p:nvPr/>
        </p:nvSpPr>
        <p:spPr>
          <a:xfrm>
            <a:off x="392493" y="4335079"/>
            <a:ext cx="6953186" cy="584775"/>
          </a:xfrm>
          <a:prstGeom prst="rect">
            <a:avLst/>
          </a:prstGeom>
          <a:noFill/>
        </p:spPr>
        <p:txBody>
          <a:bodyPr wrap="none" rtlCol="0">
            <a:spAutoFit/>
          </a:bodyPr>
          <a:lstStyle/>
          <a:p>
            <a:r>
              <a:rPr lang="en-US" altLang="zh-CN" sz="3200" dirty="0" smtClean="0"/>
              <a:t>This is one iteration of Newton’s method</a:t>
            </a:r>
            <a:endParaRPr lang="zh-CN" altLang="en-US" sz="3200" dirty="0"/>
          </a:p>
        </p:txBody>
      </p:sp>
      <p:graphicFrame>
        <p:nvGraphicFramePr>
          <p:cNvPr id="7" name="对象 6"/>
          <p:cNvGraphicFramePr>
            <a:graphicFrameLocks noChangeAspect="1"/>
          </p:cNvGraphicFramePr>
          <p:nvPr>
            <p:extLst>
              <p:ext uri="{D42A27DB-BD31-4B8C-83A1-F6EECF244321}">
                <p14:modId xmlns:p14="http://schemas.microsoft.com/office/powerpoint/2010/main" val="3808553388"/>
              </p:ext>
            </p:extLst>
          </p:nvPr>
        </p:nvGraphicFramePr>
        <p:xfrm>
          <a:off x="611560" y="5085184"/>
          <a:ext cx="3410905" cy="720080"/>
        </p:xfrm>
        <a:graphic>
          <a:graphicData uri="http://schemas.openxmlformats.org/presentationml/2006/ole">
            <mc:AlternateContent xmlns:mc="http://schemas.openxmlformats.org/markup-compatibility/2006">
              <mc:Choice xmlns:v="urn:schemas-microsoft-com:vml" Requires="v">
                <p:oleObj spid="_x0000_s27679" name="Equation" r:id="rId5" imgW="1143000" imgH="241200" progId="Equation.DSMT4">
                  <p:embed/>
                </p:oleObj>
              </mc:Choice>
              <mc:Fallback>
                <p:oleObj name="Equation" r:id="rId5" imgW="1143000" imgH="241200" progId="Equation.DSMT4">
                  <p:embed/>
                  <p:pic>
                    <p:nvPicPr>
                      <p:cNvPr id="0" name=""/>
                      <p:cNvPicPr/>
                      <p:nvPr/>
                    </p:nvPicPr>
                    <p:blipFill>
                      <a:blip r:embed="rId6"/>
                      <a:stretch>
                        <a:fillRect/>
                      </a:stretch>
                    </p:blipFill>
                    <p:spPr>
                      <a:xfrm>
                        <a:off x="611560" y="5085184"/>
                        <a:ext cx="3410905" cy="720080"/>
                      </a:xfrm>
                      <a:prstGeom prst="rect">
                        <a:avLst/>
                      </a:prstGeom>
                    </p:spPr>
                  </p:pic>
                </p:oleObj>
              </mc:Fallback>
            </mc:AlternateContent>
          </a:graphicData>
        </a:graphic>
      </p:graphicFrame>
    </p:spTree>
    <p:extLst>
      <p:ext uri="{BB962C8B-B14F-4D97-AF65-F5344CB8AC3E}">
        <p14:creationId xmlns:p14="http://schemas.microsoft.com/office/powerpoint/2010/main" val="37713369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943" t="4603" b="3039"/>
          <a:stretch/>
        </p:blipFill>
        <p:spPr>
          <a:xfrm>
            <a:off x="-163315" y="908720"/>
            <a:ext cx="9307315" cy="4896544"/>
          </a:xfrm>
        </p:spPr>
      </p:pic>
    </p:spTree>
    <p:extLst>
      <p:ext uri="{BB962C8B-B14F-4D97-AF65-F5344CB8AC3E}">
        <p14:creationId xmlns:p14="http://schemas.microsoft.com/office/powerpoint/2010/main" val="2150250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4713" t="2640" r="4729" b="3737"/>
          <a:stretch/>
        </p:blipFill>
        <p:spPr>
          <a:xfrm>
            <a:off x="971600" y="2446852"/>
            <a:ext cx="7210738" cy="4441371"/>
          </a:xfrm>
        </p:spPr>
      </p:pic>
      <p:sp>
        <p:nvSpPr>
          <p:cNvPr id="2" name="TextBox 1"/>
          <p:cNvSpPr txBox="1"/>
          <p:nvPr/>
        </p:nvSpPr>
        <p:spPr>
          <a:xfrm>
            <a:off x="179513" y="179348"/>
            <a:ext cx="8784976" cy="2554545"/>
          </a:xfrm>
          <a:prstGeom prst="rect">
            <a:avLst/>
          </a:prstGeom>
          <a:noFill/>
        </p:spPr>
        <p:txBody>
          <a:bodyPr wrap="square" rtlCol="0">
            <a:spAutoFit/>
          </a:bodyPr>
          <a:lstStyle/>
          <a:p>
            <a:r>
              <a:rPr lang="en-US" altLang="zh-CN" sz="3200" dirty="0" smtClean="0"/>
              <a:t>Fit a quadratic function and match the function of first derivative at the point, then minimize the quadratic function….At last, end up at the purple point, maybe it is not exactly, but is very close to the minimum.</a:t>
            </a:r>
            <a:endParaRPr lang="zh-CN" altLang="en-US" sz="3200" dirty="0"/>
          </a:p>
        </p:txBody>
      </p:sp>
    </p:spTree>
    <p:extLst>
      <p:ext uri="{BB962C8B-B14F-4D97-AF65-F5344CB8AC3E}">
        <p14:creationId xmlns:p14="http://schemas.microsoft.com/office/powerpoint/2010/main" val="36682314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48680"/>
            <a:ext cx="8229600" cy="5577483"/>
          </a:xfrm>
        </p:spPr>
        <p:txBody>
          <a:bodyPr/>
          <a:lstStyle/>
          <a:p>
            <a:r>
              <a:rPr lang="en-US" altLang="zh-CN" dirty="0" smtClean="0"/>
              <a:t> This algorithm converges extremely quickly, especially when your optimization function J of theta is convex. </a:t>
            </a:r>
            <a:endParaRPr lang="zh-CN" altLang="en-US" dirty="0"/>
          </a:p>
        </p:txBody>
      </p:sp>
      <p:pic>
        <p:nvPicPr>
          <p:cNvPr id="4" name="内容占位符 3"/>
          <p:cNvPicPr>
            <a:picLocks noChangeAspect="1"/>
          </p:cNvPicPr>
          <p:nvPr/>
        </p:nvPicPr>
        <p:blipFill rotWithShape="1">
          <a:blip r:embed="rId2">
            <a:extLst>
              <a:ext uri="{28A0092B-C50C-407E-A947-70E740481C1C}">
                <a14:useLocalDpi xmlns:a14="http://schemas.microsoft.com/office/drawing/2010/main" val="0"/>
              </a:ext>
            </a:extLst>
          </a:blip>
          <a:srcRect l="4713" t="2640" r="4729" b="3737"/>
          <a:stretch/>
        </p:blipFill>
        <p:spPr>
          <a:xfrm>
            <a:off x="971600" y="2060848"/>
            <a:ext cx="7210738" cy="4441371"/>
          </a:xfrm>
          <a:prstGeom prst="rect">
            <a:avLst/>
          </a:prstGeom>
        </p:spPr>
      </p:pic>
    </p:spTree>
    <p:extLst>
      <p:ext uri="{BB962C8B-B14F-4D97-AF65-F5344CB8AC3E}">
        <p14:creationId xmlns:p14="http://schemas.microsoft.com/office/powerpoint/2010/main" val="895727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r="41193" b="28246"/>
          <a:stretch/>
        </p:blipFill>
        <p:spPr>
          <a:xfrm>
            <a:off x="0" y="1260517"/>
            <a:ext cx="9036496" cy="5597483"/>
          </a:xfrm>
        </p:spPr>
      </p:pic>
    </p:spTree>
    <p:extLst>
      <p:ext uri="{BB962C8B-B14F-4D97-AF65-F5344CB8AC3E}">
        <p14:creationId xmlns:p14="http://schemas.microsoft.com/office/powerpoint/2010/main" val="361683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3514" t="12971" b="3523"/>
          <a:stretch/>
        </p:blipFill>
        <p:spPr>
          <a:xfrm>
            <a:off x="-407476" y="1124744"/>
            <a:ext cx="9565472" cy="4608512"/>
          </a:xfrm>
        </p:spPr>
      </p:pic>
    </p:spTree>
    <p:extLst>
      <p:ext uri="{BB962C8B-B14F-4D97-AF65-F5344CB8AC3E}">
        <p14:creationId xmlns:p14="http://schemas.microsoft.com/office/powerpoint/2010/main" val="232227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4000" cy="1440160"/>
          </a:xfrm>
        </p:spPr>
        <p:txBody>
          <a:bodyPr>
            <a:normAutofit/>
          </a:bodyPr>
          <a:lstStyle/>
          <a:p>
            <a:r>
              <a:rPr lang="en-US" altLang="zh-CN" b="1" dirty="0" smtClean="0"/>
              <a:t>Logistic Regression : </a:t>
            </a:r>
            <a:br>
              <a:rPr lang="en-US" altLang="zh-CN" b="1" dirty="0" smtClean="0"/>
            </a:br>
            <a:r>
              <a:rPr lang="en-US" altLang="zh-CN" b="1" dirty="0" smtClean="0"/>
              <a:t>Gradient Descent vs Newton’s Method </a:t>
            </a:r>
            <a:endParaRPr lang="zh-CN" altLang="en-US" b="1" dirty="0"/>
          </a:p>
        </p:txBody>
      </p:sp>
      <p:pic>
        <p:nvPicPr>
          <p:cNvPr id="6" name="内容占位符 5"/>
          <p:cNvPicPr>
            <a:picLocks noGrp="1" noChangeAspect="1"/>
          </p:cNvPicPr>
          <p:nvPr>
            <p:ph idx="1"/>
          </p:nvPr>
        </p:nvPicPr>
        <p:blipFill rotWithShape="1">
          <a:blip r:embed="rId2">
            <a:extLst>
              <a:ext uri="{28A0092B-C50C-407E-A947-70E740481C1C}">
                <a14:useLocalDpi xmlns:a14="http://schemas.microsoft.com/office/drawing/2010/main" val="0"/>
              </a:ext>
            </a:extLst>
          </a:blip>
          <a:srcRect l="1151"/>
          <a:stretch/>
        </p:blipFill>
        <p:spPr>
          <a:xfrm>
            <a:off x="123065" y="1412776"/>
            <a:ext cx="8987061" cy="5445224"/>
          </a:xfrm>
        </p:spPr>
      </p:pic>
    </p:spTree>
    <p:extLst>
      <p:ext uri="{BB962C8B-B14F-4D97-AF65-F5344CB8AC3E}">
        <p14:creationId xmlns:p14="http://schemas.microsoft.com/office/powerpoint/2010/main" val="35885014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88640"/>
            <a:ext cx="8784976" cy="5793507"/>
          </a:xfrm>
        </p:spPr>
        <p:txBody>
          <a:bodyPr/>
          <a:lstStyle/>
          <a:p>
            <a:r>
              <a:rPr lang="en-US" altLang="zh-CN" dirty="0" smtClean="0"/>
              <a:t> Even though gradient descent needs more iterations to converge, it turns out each iteration is cheap, each iteration cost O(n), n=#features</a:t>
            </a:r>
          </a:p>
          <a:p>
            <a:r>
              <a:rPr lang="en-US" altLang="zh-CN" dirty="0" smtClean="0"/>
              <a:t> For contrast, in Newton’s method, each iteration is more expensive. In particular, you need to take Hessian matrix H, which is a  (n+1)*(n+1) matrix, the cost of inverting matrix is roughly equals to O(    )</a:t>
            </a:r>
          </a:p>
        </p:txBody>
      </p:sp>
      <p:graphicFrame>
        <p:nvGraphicFramePr>
          <p:cNvPr id="4" name="对象 3"/>
          <p:cNvGraphicFramePr>
            <a:graphicFrameLocks noChangeAspect="1"/>
          </p:cNvGraphicFramePr>
          <p:nvPr>
            <p:extLst>
              <p:ext uri="{D42A27DB-BD31-4B8C-83A1-F6EECF244321}">
                <p14:modId xmlns:p14="http://schemas.microsoft.com/office/powerpoint/2010/main" val="1172527052"/>
              </p:ext>
            </p:extLst>
          </p:nvPr>
        </p:nvGraphicFramePr>
        <p:xfrm>
          <a:off x="971600" y="3624654"/>
          <a:ext cx="442094" cy="616804"/>
        </p:xfrm>
        <a:graphic>
          <a:graphicData uri="http://schemas.openxmlformats.org/presentationml/2006/ole">
            <mc:AlternateContent xmlns:mc="http://schemas.openxmlformats.org/markup-compatibility/2006">
              <mc:Choice xmlns:v="urn:schemas-microsoft-com:vml" Requires="v">
                <p:oleObj spid="_x0000_s29706" name="Equation" r:id="rId3" imgW="164880" imgH="203040" progId="Equation.DSMT4">
                  <p:embed/>
                </p:oleObj>
              </mc:Choice>
              <mc:Fallback>
                <p:oleObj name="Equation" r:id="rId3" imgW="164880" imgH="203040" progId="Equation.DSMT4">
                  <p:embed/>
                  <p:pic>
                    <p:nvPicPr>
                      <p:cNvPr id="0" name=""/>
                      <p:cNvPicPr/>
                      <p:nvPr/>
                    </p:nvPicPr>
                    <p:blipFill>
                      <a:blip r:embed="rId4"/>
                      <a:stretch>
                        <a:fillRect/>
                      </a:stretch>
                    </p:blipFill>
                    <p:spPr>
                      <a:xfrm>
                        <a:off x="971600" y="3624654"/>
                        <a:ext cx="442094" cy="616804"/>
                      </a:xfrm>
                      <a:prstGeom prst="rect">
                        <a:avLst/>
                      </a:prstGeom>
                    </p:spPr>
                  </p:pic>
                </p:oleObj>
              </mc:Fallback>
            </mc:AlternateContent>
          </a:graphicData>
        </a:graphic>
      </p:graphicFrame>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7664" y="3933056"/>
            <a:ext cx="7462259" cy="2827804"/>
          </a:xfrm>
          <a:prstGeom prst="rect">
            <a:avLst/>
          </a:prstGeom>
        </p:spPr>
      </p:pic>
    </p:spTree>
    <p:extLst>
      <p:ext uri="{BB962C8B-B14F-4D97-AF65-F5344CB8AC3E}">
        <p14:creationId xmlns:p14="http://schemas.microsoft.com/office/powerpoint/2010/main" val="19478517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ChangeAspect="1"/>
          </p:cNvPicPr>
          <p:nvPr/>
        </p:nvPicPr>
        <p:blipFill rotWithShape="1">
          <a:blip r:embed="rId2">
            <a:extLst>
              <a:ext uri="{28A0092B-C50C-407E-A947-70E740481C1C}">
                <a14:useLocalDpi xmlns:a14="http://schemas.microsoft.com/office/drawing/2010/main" val="0"/>
              </a:ext>
            </a:extLst>
          </a:blip>
          <a:srcRect l="2835" b="8370"/>
          <a:stretch/>
        </p:blipFill>
        <p:spPr>
          <a:xfrm>
            <a:off x="539552" y="3501008"/>
            <a:ext cx="7639535" cy="3344822"/>
          </a:xfrm>
          <a:prstGeom prst="rect">
            <a:avLst/>
          </a:prstGeom>
        </p:spPr>
      </p:pic>
      <p:sp>
        <p:nvSpPr>
          <p:cNvPr id="3" name="内容占位符 2"/>
          <p:cNvSpPr>
            <a:spLocks noGrp="1"/>
          </p:cNvSpPr>
          <p:nvPr>
            <p:ph idx="1"/>
          </p:nvPr>
        </p:nvSpPr>
        <p:spPr>
          <a:xfrm>
            <a:off x="179512" y="0"/>
            <a:ext cx="8435280" cy="4464496"/>
          </a:xfrm>
        </p:spPr>
        <p:txBody>
          <a:bodyPr>
            <a:normAutofit/>
          </a:bodyPr>
          <a:lstStyle/>
          <a:p>
            <a:r>
              <a:rPr lang="en-US" altLang="zh-CN" dirty="0" smtClean="0"/>
              <a:t> If n is small, means small number features, and the cost of per iteration will not be too much, and Newton’s method may be preferable.</a:t>
            </a:r>
          </a:p>
          <a:p>
            <a:r>
              <a:rPr lang="en-US" altLang="zh-CN" dirty="0"/>
              <a:t> </a:t>
            </a:r>
            <a:r>
              <a:rPr lang="en-US" altLang="zh-CN" dirty="0" smtClean="0"/>
              <a:t>When n is large, then the cost of per iteration is not much cheaper, then gradient descent may be preferable.</a:t>
            </a:r>
          </a:p>
          <a:p>
            <a:r>
              <a:rPr lang="en-US" altLang="zh-CN" dirty="0" smtClean="0"/>
              <a:t>What’s large mean?</a:t>
            </a:r>
          </a:p>
          <a:p>
            <a:endParaRPr lang="en-US" altLang="zh-CN" dirty="0" smtClean="0"/>
          </a:p>
          <a:p>
            <a:pPr marL="0" indent="0">
              <a:buNone/>
            </a:pPr>
            <a:endParaRPr lang="zh-CN" altLang="en-US" dirty="0"/>
          </a:p>
        </p:txBody>
      </p:sp>
    </p:spTree>
    <p:extLst>
      <p:ext uri="{BB962C8B-B14F-4D97-AF65-F5344CB8AC3E}">
        <p14:creationId xmlns:p14="http://schemas.microsoft.com/office/powerpoint/2010/main" val="1017655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b="7737"/>
          <a:stretch/>
        </p:blipFill>
        <p:spPr>
          <a:xfrm>
            <a:off x="1" y="620688"/>
            <a:ext cx="9143999" cy="5517232"/>
          </a:xfrm>
        </p:spPr>
      </p:pic>
    </p:spTree>
    <p:extLst>
      <p:ext uri="{BB962C8B-B14F-4D97-AF65-F5344CB8AC3E}">
        <p14:creationId xmlns:p14="http://schemas.microsoft.com/office/powerpoint/2010/main" val="450945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74638"/>
            <a:ext cx="9036496" cy="1143000"/>
          </a:xfrm>
        </p:spPr>
        <p:txBody>
          <a:bodyPr>
            <a:normAutofit fontScale="90000"/>
          </a:bodyPr>
          <a:lstStyle/>
          <a:p>
            <a:pPr algn="l"/>
            <a:r>
              <a:rPr lang="en-US" altLang="zh-CN" b="1" dirty="0" smtClean="0"/>
              <a:t>Linear Regression I: Model representation</a:t>
            </a:r>
            <a:endParaRPr lang="zh-CN" altLang="en-US" b="1"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53580"/>
            <a:ext cx="9144000" cy="5504420"/>
          </a:xfrm>
        </p:spPr>
      </p:pic>
    </p:spTree>
    <p:extLst>
      <p:ext uri="{BB962C8B-B14F-4D97-AF65-F5344CB8AC3E}">
        <p14:creationId xmlns:p14="http://schemas.microsoft.com/office/powerpoint/2010/main" val="2834497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6125</TotalTime>
  <Words>1053</Words>
  <Application>Microsoft Office PowerPoint</Application>
  <PresentationFormat>全屏显示(4:3)</PresentationFormat>
  <Paragraphs>127</Paragraphs>
  <Slides>73</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75" baseType="lpstr">
      <vt:lpstr>Office 主题​​</vt:lpstr>
      <vt:lpstr>Equation</vt:lpstr>
      <vt:lpstr>What’s machine learning</vt:lpstr>
      <vt:lpstr>PowerPoint 演示文稿</vt:lpstr>
      <vt:lpstr>PowerPoint 演示文稿</vt:lpstr>
      <vt:lpstr>PowerPoint 演示文稿</vt:lpstr>
      <vt:lpstr>Supervised Learning</vt:lpstr>
      <vt:lpstr>PowerPoint 演示文稿</vt:lpstr>
      <vt:lpstr>PowerPoint 演示文稿</vt:lpstr>
      <vt:lpstr>PowerPoint 演示文稿</vt:lpstr>
      <vt:lpstr>Linear Regression I: Model representation</vt:lpstr>
      <vt:lpstr>PowerPoint 演示文稿</vt:lpstr>
      <vt:lpstr>PowerPoint 演示文稿</vt:lpstr>
      <vt:lpstr>Linear regression</vt:lpstr>
      <vt:lpstr>Cost Function</vt:lpstr>
      <vt:lpstr>Gradient descent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Gradient Descent for Linear Regression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Feature Scaling</vt:lpstr>
      <vt:lpstr>PowerPoint 演示文稿</vt:lpstr>
      <vt:lpstr>PowerPoint 演示文稿</vt:lpstr>
      <vt:lpstr>PowerPoint 演示文稿</vt:lpstr>
      <vt:lpstr>Learning rate</vt:lpstr>
      <vt:lpstr>PowerPoint 演示文稿</vt:lpstr>
      <vt:lpstr>PowerPoint 演示文稿</vt:lpstr>
      <vt:lpstr>PowerPoint 演示文稿</vt:lpstr>
      <vt:lpstr>PowerPoint 演示文稿</vt:lpstr>
      <vt:lpstr>normal equation</vt:lpstr>
      <vt:lpstr>PowerPoint 演示文稿</vt:lpstr>
      <vt:lpstr>PowerPoint 演示文稿</vt:lpstr>
      <vt:lpstr>PowerPoint 演示文稿</vt:lpstr>
      <vt:lpstr>PowerPoint 演示文稿</vt:lpstr>
      <vt:lpstr>Logistic regression : Classification </vt:lpstr>
      <vt:lpstr>PowerPoint 演示文稿</vt:lpstr>
      <vt:lpstr>PowerPoint 演示文稿</vt:lpstr>
      <vt:lpstr>Logistic regression : Model</vt:lpstr>
      <vt:lpstr>PowerPoint 演示文稿</vt:lpstr>
      <vt:lpstr>PowerPoint 演示文稿</vt:lpstr>
      <vt:lpstr>Logistic Regression : Optimization Objective I</vt:lpstr>
      <vt:lpstr>PowerPoint 演示文稿</vt:lpstr>
      <vt:lpstr>PowerPoint 演示文稿</vt:lpstr>
      <vt:lpstr>PowerPoint 演示文稿</vt:lpstr>
      <vt:lpstr>PowerPoint 演示文稿</vt:lpstr>
      <vt:lpstr>Logistic Regression : Optimization Objective II</vt:lpstr>
      <vt:lpstr>PowerPoint 演示文稿</vt:lpstr>
      <vt:lpstr>Logistic Regression : Gradient Descent</vt:lpstr>
      <vt:lpstr>PowerPoint 演示文稿</vt:lpstr>
      <vt:lpstr>PowerPoint 演示文稿</vt:lpstr>
      <vt:lpstr>Logistic Regression : Newton’s Method</vt:lpstr>
      <vt:lpstr>PowerPoint 演示文稿</vt:lpstr>
      <vt:lpstr>PowerPoint 演示文稿</vt:lpstr>
      <vt:lpstr>PowerPoint 演示文稿</vt:lpstr>
      <vt:lpstr>Logistic Regression : Newton’s Method II</vt:lpstr>
      <vt:lpstr>PowerPoint 演示文稿</vt:lpstr>
      <vt:lpstr>PowerPoint 演示文稿</vt:lpstr>
      <vt:lpstr>PowerPoint 演示文稿</vt:lpstr>
      <vt:lpstr>PowerPoint 演示文稿</vt:lpstr>
      <vt:lpstr>PowerPoint 演示文稿</vt:lpstr>
      <vt:lpstr>PowerPoint 演示文稿</vt:lpstr>
      <vt:lpstr>Logistic Regression :  Gradient Descent vs Newton’s Method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machine learing?</dc:title>
  <dc:creator>204</dc:creator>
  <cp:lastModifiedBy>204</cp:lastModifiedBy>
  <cp:revision>127</cp:revision>
  <dcterms:created xsi:type="dcterms:W3CDTF">2015-08-20T07:04:07Z</dcterms:created>
  <dcterms:modified xsi:type="dcterms:W3CDTF">2015-09-11T07:20:16Z</dcterms:modified>
</cp:coreProperties>
</file>